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4" r:id="rId5"/>
    <p:sldId id="277" r:id="rId6"/>
    <p:sldId id="259" r:id="rId7"/>
    <p:sldId id="275" r:id="rId8"/>
    <p:sldId id="276" r:id="rId9"/>
    <p:sldId id="258" r:id="rId10"/>
    <p:sldId id="260" r:id="rId11"/>
    <p:sldId id="261" r:id="rId12"/>
    <p:sldId id="262" r:id="rId13"/>
    <p:sldId id="263"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52" d="100"/>
          <a:sy n="52" d="100"/>
        </p:scale>
        <p:origin x="52"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61D6042-89BE-42D1-9573-C3BB69BCCDD1}" type="datetimeFigureOut">
              <a:rPr kumimoji="1" lang="ja-JP" altLang="en-US" smtClean="0"/>
              <a:t>2025/11/9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5D574B-E035-405A-B1D8-B5DB19BB56AF}" type="slidenum">
              <a:rPr kumimoji="1" lang="ja-JP" altLang="en-US" smtClean="0"/>
              <a:t>‹#›</a:t>
            </a:fld>
            <a:endParaRPr kumimoji="1" lang="ja-JP" altLang="en-US"/>
          </a:p>
        </p:txBody>
      </p:sp>
    </p:spTree>
    <p:extLst>
      <p:ext uri="{BB962C8B-B14F-4D97-AF65-F5344CB8AC3E}">
        <p14:creationId xmlns:p14="http://schemas.microsoft.com/office/powerpoint/2010/main" val="178887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61D6042-89BE-42D1-9573-C3BB69BCCDD1}" type="datetimeFigureOut">
              <a:rPr kumimoji="1" lang="ja-JP" altLang="en-US" smtClean="0"/>
              <a:t>2025/11/9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5D574B-E035-405A-B1D8-B5DB19BB56AF}" type="slidenum">
              <a:rPr kumimoji="1" lang="ja-JP" altLang="en-US" smtClean="0"/>
              <a:t>‹#›</a:t>
            </a:fld>
            <a:endParaRPr kumimoji="1" lang="ja-JP" altLang="en-US"/>
          </a:p>
        </p:txBody>
      </p:sp>
    </p:spTree>
    <p:extLst>
      <p:ext uri="{BB962C8B-B14F-4D97-AF65-F5344CB8AC3E}">
        <p14:creationId xmlns:p14="http://schemas.microsoft.com/office/powerpoint/2010/main" val="291168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61D6042-89BE-42D1-9573-C3BB69BCCDD1}" type="datetimeFigureOut">
              <a:rPr kumimoji="1" lang="ja-JP" altLang="en-US" smtClean="0"/>
              <a:t>2025/11/9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5D574B-E035-405A-B1D8-B5DB19BB56AF}" type="slidenum">
              <a:rPr kumimoji="1" lang="ja-JP" altLang="en-US" smtClean="0"/>
              <a:t>‹#›</a:t>
            </a:fld>
            <a:endParaRPr kumimoji="1" lang="ja-JP" altLang="en-US"/>
          </a:p>
        </p:txBody>
      </p:sp>
    </p:spTree>
    <p:extLst>
      <p:ext uri="{BB962C8B-B14F-4D97-AF65-F5344CB8AC3E}">
        <p14:creationId xmlns:p14="http://schemas.microsoft.com/office/powerpoint/2010/main" val="998933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40BB91-B0CC-64C7-E977-1798B73D03E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591D746-3DCB-697F-0D67-1E7FFC2C0C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A349531-FB10-9C44-DE0C-48CFD4ECFC65}"/>
              </a:ext>
            </a:extLst>
          </p:cNvPr>
          <p:cNvSpPr>
            <a:spLocks noGrp="1"/>
          </p:cNvSpPr>
          <p:nvPr>
            <p:ph type="dt" sz="half" idx="10"/>
          </p:nvPr>
        </p:nvSpPr>
        <p:spPr/>
        <p:txBody>
          <a:bodyPr/>
          <a:lstStyle/>
          <a:p>
            <a:fld id="{2715C4F2-C629-4365-9AE9-064E982CBD3B}" type="datetimeFigureOut">
              <a:rPr kumimoji="1" lang="ja-JP" altLang="en-US" smtClean="0"/>
              <a:t>2025/11/9</a:t>
            </a:fld>
            <a:endParaRPr kumimoji="1" lang="ja-JP" altLang="en-US"/>
          </a:p>
        </p:txBody>
      </p:sp>
      <p:sp>
        <p:nvSpPr>
          <p:cNvPr id="5" name="フッター プレースホルダー 4">
            <a:extLst>
              <a:ext uri="{FF2B5EF4-FFF2-40B4-BE49-F238E27FC236}">
                <a16:creationId xmlns:a16="http://schemas.microsoft.com/office/drawing/2014/main" id="{8F2DDFDA-063D-477D-A413-7352BC6704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760FAE-C294-4027-FEFC-A8BDBD2057EA}"/>
              </a:ext>
            </a:extLst>
          </p:cNvPr>
          <p:cNvSpPr>
            <a:spLocks noGrp="1"/>
          </p:cNvSpPr>
          <p:nvPr>
            <p:ph type="sldNum" sz="quarter" idx="12"/>
          </p:nvPr>
        </p:nvSpPr>
        <p:spPr/>
        <p:txBody>
          <a:bodyPr/>
          <a:lstStyle/>
          <a:p>
            <a:fld id="{270CBA99-86C3-4786-8643-E5EAFE1ACFE6}" type="slidenum">
              <a:rPr kumimoji="1" lang="ja-JP" altLang="en-US" smtClean="0"/>
              <a:t>‹#›</a:t>
            </a:fld>
            <a:endParaRPr kumimoji="1" lang="ja-JP" altLang="en-US"/>
          </a:p>
        </p:txBody>
      </p:sp>
    </p:spTree>
    <p:extLst>
      <p:ext uri="{BB962C8B-B14F-4D97-AF65-F5344CB8AC3E}">
        <p14:creationId xmlns:p14="http://schemas.microsoft.com/office/powerpoint/2010/main" val="1659163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D2A890-64A9-E5C5-DC6F-AFCD3BC5527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577A3FC-EA71-F837-700B-D21E88AEEE5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44FA83-34A2-A027-0274-35435F6E1C91}"/>
              </a:ext>
            </a:extLst>
          </p:cNvPr>
          <p:cNvSpPr>
            <a:spLocks noGrp="1"/>
          </p:cNvSpPr>
          <p:nvPr>
            <p:ph type="dt" sz="half" idx="10"/>
          </p:nvPr>
        </p:nvSpPr>
        <p:spPr/>
        <p:txBody>
          <a:bodyPr/>
          <a:lstStyle/>
          <a:p>
            <a:fld id="{2715C4F2-C629-4365-9AE9-064E982CBD3B}" type="datetimeFigureOut">
              <a:rPr kumimoji="1" lang="ja-JP" altLang="en-US" smtClean="0"/>
              <a:t>2025/11/9</a:t>
            </a:fld>
            <a:endParaRPr kumimoji="1" lang="ja-JP" altLang="en-US"/>
          </a:p>
        </p:txBody>
      </p:sp>
      <p:sp>
        <p:nvSpPr>
          <p:cNvPr id="5" name="フッター プレースホルダー 4">
            <a:extLst>
              <a:ext uri="{FF2B5EF4-FFF2-40B4-BE49-F238E27FC236}">
                <a16:creationId xmlns:a16="http://schemas.microsoft.com/office/drawing/2014/main" id="{69CCBE3E-8843-F3E6-0421-027BF448F9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705AAC-B735-AD9A-8185-82C592A421C3}"/>
              </a:ext>
            </a:extLst>
          </p:cNvPr>
          <p:cNvSpPr>
            <a:spLocks noGrp="1"/>
          </p:cNvSpPr>
          <p:nvPr>
            <p:ph type="sldNum" sz="quarter" idx="12"/>
          </p:nvPr>
        </p:nvSpPr>
        <p:spPr/>
        <p:txBody>
          <a:bodyPr/>
          <a:lstStyle/>
          <a:p>
            <a:fld id="{270CBA99-86C3-4786-8643-E5EAFE1ACFE6}" type="slidenum">
              <a:rPr kumimoji="1" lang="ja-JP" altLang="en-US" smtClean="0"/>
              <a:t>‹#›</a:t>
            </a:fld>
            <a:endParaRPr kumimoji="1" lang="ja-JP" altLang="en-US"/>
          </a:p>
        </p:txBody>
      </p:sp>
    </p:spTree>
    <p:extLst>
      <p:ext uri="{BB962C8B-B14F-4D97-AF65-F5344CB8AC3E}">
        <p14:creationId xmlns:p14="http://schemas.microsoft.com/office/powerpoint/2010/main" val="3466933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A0C6FD-0D58-05EA-6C5D-4F9E05C0DEE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C77754-5B59-E356-B870-B1DBDCADBB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DDD5827-4162-1C4D-C26F-8B13A364A57E}"/>
              </a:ext>
            </a:extLst>
          </p:cNvPr>
          <p:cNvSpPr>
            <a:spLocks noGrp="1"/>
          </p:cNvSpPr>
          <p:nvPr>
            <p:ph type="dt" sz="half" idx="10"/>
          </p:nvPr>
        </p:nvSpPr>
        <p:spPr/>
        <p:txBody>
          <a:bodyPr/>
          <a:lstStyle/>
          <a:p>
            <a:fld id="{2715C4F2-C629-4365-9AE9-064E982CBD3B}" type="datetimeFigureOut">
              <a:rPr kumimoji="1" lang="ja-JP" altLang="en-US" smtClean="0"/>
              <a:t>2025/11/9</a:t>
            </a:fld>
            <a:endParaRPr kumimoji="1" lang="ja-JP" altLang="en-US"/>
          </a:p>
        </p:txBody>
      </p:sp>
      <p:sp>
        <p:nvSpPr>
          <p:cNvPr id="5" name="フッター プレースホルダー 4">
            <a:extLst>
              <a:ext uri="{FF2B5EF4-FFF2-40B4-BE49-F238E27FC236}">
                <a16:creationId xmlns:a16="http://schemas.microsoft.com/office/drawing/2014/main" id="{DC1A8C36-F54D-9510-4B7A-C14489C66B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65194E-6452-A7EB-943A-F4B49923FD0D}"/>
              </a:ext>
            </a:extLst>
          </p:cNvPr>
          <p:cNvSpPr>
            <a:spLocks noGrp="1"/>
          </p:cNvSpPr>
          <p:nvPr>
            <p:ph type="sldNum" sz="quarter" idx="12"/>
          </p:nvPr>
        </p:nvSpPr>
        <p:spPr/>
        <p:txBody>
          <a:bodyPr/>
          <a:lstStyle/>
          <a:p>
            <a:fld id="{270CBA99-86C3-4786-8643-E5EAFE1ACFE6}" type="slidenum">
              <a:rPr kumimoji="1" lang="ja-JP" altLang="en-US" smtClean="0"/>
              <a:t>‹#›</a:t>
            </a:fld>
            <a:endParaRPr kumimoji="1" lang="ja-JP" altLang="en-US"/>
          </a:p>
        </p:txBody>
      </p:sp>
    </p:spTree>
    <p:extLst>
      <p:ext uri="{BB962C8B-B14F-4D97-AF65-F5344CB8AC3E}">
        <p14:creationId xmlns:p14="http://schemas.microsoft.com/office/powerpoint/2010/main" val="1370454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D3EBC6-918C-8F47-1ED3-DA89167408D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39E7AC-77D5-A2B5-85FD-8FEA84EB24A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BEB37A4-5600-4AA5-BF95-88B3B9F4E90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FF73782-BA50-EFD1-DD5F-4F0434366D78}"/>
              </a:ext>
            </a:extLst>
          </p:cNvPr>
          <p:cNvSpPr>
            <a:spLocks noGrp="1"/>
          </p:cNvSpPr>
          <p:nvPr>
            <p:ph type="dt" sz="half" idx="10"/>
          </p:nvPr>
        </p:nvSpPr>
        <p:spPr/>
        <p:txBody>
          <a:bodyPr/>
          <a:lstStyle/>
          <a:p>
            <a:fld id="{2715C4F2-C629-4365-9AE9-064E982CBD3B}" type="datetimeFigureOut">
              <a:rPr kumimoji="1" lang="ja-JP" altLang="en-US" smtClean="0"/>
              <a:t>2025/11/9</a:t>
            </a:fld>
            <a:endParaRPr kumimoji="1" lang="ja-JP" altLang="en-US"/>
          </a:p>
        </p:txBody>
      </p:sp>
      <p:sp>
        <p:nvSpPr>
          <p:cNvPr id="6" name="フッター プレースホルダー 5">
            <a:extLst>
              <a:ext uri="{FF2B5EF4-FFF2-40B4-BE49-F238E27FC236}">
                <a16:creationId xmlns:a16="http://schemas.microsoft.com/office/drawing/2014/main" id="{78ACDD0E-D838-9BED-6AAC-62F5C556E9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E33AFA1-15AF-17EB-EFE7-E5D2D7301AB1}"/>
              </a:ext>
            </a:extLst>
          </p:cNvPr>
          <p:cNvSpPr>
            <a:spLocks noGrp="1"/>
          </p:cNvSpPr>
          <p:nvPr>
            <p:ph type="sldNum" sz="quarter" idx="12"/>
          </p:nvPr>
        </p:nvSpPr>
        <p:spPr/>
        <p:txBody>
          <a:bodyPr/>
          <a:lstStyle/>
          <a:p>
            <a:fld id="{270CBA99-86C3-4786-8643-E5EAFE1ACFE6}" type="slidenum">
              <a:rPr kumimoji="1" lang="ja-JP" altLang="en-US" smtClean="0"/>
              <a:t>‹#›</a:t>
            </a:fld>
            <a:endParaRPr kumimoji="1" lang="ja-JP" altLang="en-US"/>
          </a:p>
        </p:txBody>
      </p:sp>
    </p:spTree>
    <p:extLst>
      <p:ext uri="{BB962C8B-B14F-4D97-AF65-F5344CB8AC3E}">
        <p14:creationId xmlns:p14="http://schemas.microsoft.com/office/powerpoint/2010/main" val="709235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214FE4-83D3-4C69-0330-AF3EDF1C300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F48DDBD-BC02-65C0-3BF2-5BF2AC61F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B3DCE3D-30EA-73D2-8417-ABA0692B169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2BD6008-A01A-804E-489F-2F9AE68A5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3AE6B1A-72D8-D449-D6BB-8E1D453A442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5CE7A7-C764-E3DE-6D28-742E4AC2DAFC}"/>
              </a:ext>
            </a:extLst>
          </p:cNvPr>
          <p:cNvSpPr>
            <a:spLocks noGrp="1"/>
          </p:cNvSpPr>
          <p:nvPr>
            <p:ph type="dt" sz="half" idx="10"/>
          </p:nvPr>
        </p:nvSpPr>
        <p:spPr/>
        <p:txBody>
          <a:bodyPr/>
          <a:lstStyle/>
          <a:p>
            <a:fld id="{2715C4F2-C629-4365-9AE9-064E982CBD3B}" type="datetimeFigureOut">
              <a:rPr kumimoji="1" lang="ja-JP" altLang="en-US" smtClean="0"/>
              <a:t>2025/11/9</a:t>
            </a:fld>
            <a:endParaRPr kumimoji="1" lang="ja-JP" altLang="en-US"/>
          </a:p>
        </p:txBody>
      </p:sp>
      <p:sp>
        <p:nvSpPr>
          <p:cNvPr id="8" name="フッター プレースホルダー 7">
            <a:extLst>
              <a:ext uri="{FF2B5EF4-FFF2-40B4-BE49-F238E27FC236}">
                <a16:creationId xmlns:a16="http://schemas.microsoft.com/office/drawing/2014/main" id="{D2FA4346-6C28-BCEB-8FA1-5BE797D908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5B710BB-8AEB-1E88-4B46-27997782F4BE}"/>
              </a:ext>
            </a:extLst>
          </p:cNvPr>
          <p:cNvSpPr>
            <a:spLocks noGrp="1"/>
          </p:cNvSpPr>
          <p:nvPr>
            <p:ph type="sldNum" sz="quarter" idx="12"/>
          </p:nvPr>
        </p:nvSpPr>
        <p:spPr/>
        <p:txBody>
          <a:bodyPr/>
          <a:lstStyle/>
          <a:p>
            <a:fld id="{270CBA99-86C3-4786-8643-E5EAFE1ACFE6}" type="slidenum">
              <a:rPr kumimoji="1" lang="ja-JP" altLang="en-US" smtClean="0"/>
              <a:t>‹#›</a:t>
            </a:fld>
            <a:endParaRPr kumimoji="1" lang="ja-JP" altLang="en-US"/>
          </a:p>
        </p:txBody>
      </p:sp>
    </p:spTree>
    <p:extLst>
      <p:ext uri="{BB962C8B-B14F-4D97-AF65-F5344CB8AC3E}">
        <p14:creationId xmlns:p14="http://schemas.microsoft.com/office/powerpoint/2010/main" val="3133844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B1A03A-8132-9212-925D-6E0CB2906B7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CEA02C-0EF5-53B0-EE47-F8BAB8C91F46}"/>
              </a:ext>
            </a:extLst>
          </p:cNvPr>
          <p:cNvSpPr>
            <a:spLocks noGrp="1"/>
          </p:cNvSpPr>
          <p:nvPr>
            <p:ph type="dt" sz="half" idx="10"/>
          </p:nvPr>
        </p:nvSpPr>
        <p:spPr/>
        <p:txBody>
          <a:bodyPr/>
          <a:lstStyle/>
          <a:p>
            <a:fld id="{2715C4F2-C629-4365-9AE9-064E982CBD3B}" type="datetimeFigureOut">
              <a:rPr kumimoji="1" lang="ja-JP" altLang="en-US" smtClean="0"/>
              <a:t>2025/11/9</a:t>
            </a:fld>
            <a:endParaRPr kumimoji="1" lang="ja-JP" altLang="en-US"/>
          </a:p>
        </p:txBody>
      </p:sp>
      <p:sp>
        <p:nvSpPr>
          <p:cNvPr id="4" name="フッター プレースホルダー 3">
            <a:extLst>
              <a:ext uri="{FF2B5EF4-FFF2-40B4-BE49-F238E27FC236}">
                <a16:creationId xmlns:a16="http://schemas.microsoft.com/office/drawing/2014/main" id="{3B636279-828A-27D1-B371-49B2E741894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6CE964-92C4-BB94-3A81-F6C23FDEACBC}"/>
              </a:ext>
            </a:extLst>
          </p:cNvPr>
          <p:cNvSpPr>
            <a:spLocks noGrp="1"/>
          </p:cNvSpPr>
          <p:nvPr>
            <p:ph type="sldNum" sz="quarter" idx="12"/>
          </p:nvPr>
        </p:nvSpPr>
        <p:spPr/>
        <p:txBody>
          <a:bodyPr/>
          <a:lstStyle/>
          <a:p>
            <a:fld id="{270CBA99-86C3-4786-8643-E5EAFE1ACFE6}" type="slidenum">
              <a:rPr kumimoji="1" lang="ja-JP" altLang="en-US" smtClean="0"/>
              <a:t>‹#›</a:t>
            </a:fld>
            <a:endParaRPr kumimoji="1" lang="ja-JP" altLang="en-US"/>
          </a:p>
        </p:txBody>
      </p:sp>
    </p:spTree>
    <p:extLst>
      <p:ext uri="{BB962C8B-B14F-4D97-AF65-F5344CB8AC3E}">
        <p14:creationId xmlns:p14="http://schemas.microsoft.com/office/powerpoint/2010/main" val="43183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C8EDFFA-7A32-E814-7BC8-6CADFA48CF5B}"/>
              </a:ext>
            </a:extLst>
          </p:cNvPr>
          <p:cNvSpPr>
            <a:spLocks noGrp="1"/>
          </p:cNvSpPr>
          <p:nvPr>
            <p:ph type="dt" sz="half" idx="10"/>
          </p:nvPr>
        </p:nvSpPr>
        <p:spPr/>
        <p:txBody>
          <a:bodyPr/>
          <a:lstStyle/>
          <a:p>
            <a:fld id="{2715C4F2-C629-4365-9AE9-064E982CBD3B}" type="datetimeFigureOut">
              <a:rPr kumimoji="1" lang="ja-JP" altLang="en-US" smtClean="0"/>
              <a:t>2025/11/9</a:t>
            </a:fld>
            <a:endParaRPr kumimoji="1" lang="ja-JP" altLang="en-US"/>
          </a:p>
        </p:txBody>
      </p:sp>
      <p:sp>
        <p:nvSpPr>
          <p:cNvPr id="3" name="フッター プレースホルダー 2">
            <a:extLst>
              <a:ext uri="{FF2B5EF4-FFF2-40B4-BE49-F238E27FC236}">
                <a16:creationId xmlns:a16="http://schemas.microsoft.com/office/drawing/2014/main" id="{F533B7E8-CBA3-18B1-58EA-4AF1D15DB1F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8DC7672-A3D7-D20D-D92E-5EF7D37D54C4}"/>
              </a:ext>
            </a:extLst>
          </p:cNvPr>
          <p:cNvSpPr>
            <a:spLocks noGrp="1"/>
          </p:cNvSpPr>
          <p:nvPr>
            <p:ph type="sldNum" sz="quarter" idx="12"/>
          </p:nvPr>
        </p:nvSpPr>
        <p:spPr/>
        <p:txBody>
          <a:bodyPr/>
          <a:lstStyle/>
          <a:p>
            <a:fld id="{270CBA99-86C3-4786-8643-E5EAFE1ACFE6}" type="slidenum">
              <a:rPr kumimoji="1" lang="ja-JP" altLang="en-US" smtClean="0"/>
              <a:t>‹#›</a:t>
            </a:fld>
            <a:endParaRPr kumimoji="1" lang="ja-JP" altLang="en-US"/>
          </a:p>
        </p:txBody>
      </p:sp>
    </p:spTree>
    <p:extLst>
      <p:ext uri="{BB962C8B-B14F-4D97-AF65-F5344CB8AC3E}">
        <p14:creationId xmlns:p14="http://schemas.microsoft.com/office/powerpoint/2010/main" val="2724512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9CBA2D-F6D5-DA6F-7475-A7442263AA4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ABB0D7-18B6-07FA-43FE-C8CE39972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021B5B4-674A-493F-5C56-DBEEA3047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B992F82-329B-54C5-5D74-974FC194AC89}"/>
              </a:ext>
            </a:extLst>
          </p:cNvPr>
          <p:cNvSpPr>
            <a:spLocks noGrp="1"/>
          </p:cNvSpPr>
          <p:nvPr>
            <p:ph type="dt" sz="half" idx="10"/>
          </p:nvPr>
        </p:nvSpPr>
        <p:spPr/>
        <p:txBody>
          <a:bodyPr/>
          <a:lstStyle/>
          <a:p>
            <a:fld id="{2715C4F2-C629-4365-9AE9-064E982CBD3B}" type="datetimeFigureOut">
              <a:rPr kumimoji="1" lang="ja-JP" altLang="en-US" smtClean="0"/>
              <a:t>2025/11/9</a:t>
            </a:fld>
            <a:endParaRPr kumimoji="1" lang="ja-JP" altLang="en-US"/>
          </a:p>
        </p:txBody>
      </p:sp>
      <p:sp>
        <p:nvSpPr>
          <p:cNvPr id="6" name="フッター プレースホルダー 5">
            <a:extLst>
              <a:ext uri="{FF2B5EF4-FFF2-40B4-BE49-F238E27FC236}">
                <a16:creationId xmlns:a16="http://schemas.microsoft.com/office/drawing/2014/main" id="{A8B32A7F-BE3D-1E67-F579-80FBE3CD21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57BE283-3F81-B5D3-0079-A1A79E58B9DD}"/>
              </a:ext>
            </a:extLst>
          </p:cNvPr>
          <p:cNvSpPr>
            <a:spLocks noGrp="1"/>
          </p:cNvSpPr>
          <p:nvPr>
            <p:ph type="sldNum" sz="quarter" idx="12"/>
          </p:nvPr>
        </p:nvSpPr>
        <p:spPr/>
        <p:txBody>
          <a:bodyPr/>
          <a:lstStyle/>
          <a:p>
            <a:fld id="{270CBA99-86C3-4786-8643-E5EAFE1ACFE6}" type="slidenum">
              <a:rPr kumimoji="1" lang="ja-JP" altLang="en-US" smtClean="0"/>
              <a:t>‹#›</a:t>
            </a:fld>
            <a:endParaRPr kumimoji="1" lang="ja-JP" altLang="en-US"/>
          </a:p>
        </p:txBody>
      </p:sp>
    </p:spTree>
    <p:extLst>
      <p:ext uri="{BB962C8B-B14F-4D97-AF65-F5344CB8AC3E}">
        <p14:creationId xmlns:p14="http://schemas.microsoft.com/office/powerpoint/2010/main" val="410869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61D6042-89BE-42D1-9573-C3BB69BCCDD1}" type="datetimeFigureOut">
              <a:rPr kumimoji="1" lang="ja-JP" altLang="en-US" smtClean="0"/>
              <a:t>2025/11/9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5D574B-E035-405A-B1D8-B5DB19BB56AF}" type="slidenum">
              <a:rPr kumimoji="1" lang="ja-JP" altLang="en-US" smtClean="0"/>
              <a:t>‹#›</a:t>
            </a:fld>
            <a:endParaRPr kumimoji="1" lang="ja-JP" altLang="en-US"/>
          </a:p>
        </p:txBody>
      </p:sp>
    </p:spTree>
    <p:extLst>
      <p:ext uri="{BB962C8B-B14F-4D97-AF65-F5344CB8AC3E}">
        <p14:creationId xmlns:p14="http://schemas.microsoft.com/office/powerpoint/2010/main" val="2497956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F98037-C731-BA8B-1D61-A0F2D28CAD4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014D134-09B7-26A6-A1A7-E9BBB65808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BFFD8D9-3F44-7090-F721-F06FCA802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960087B-5097-88D7-A13A-3974CA2FA371}"/>
              </a:ext>
            </a:extLst>
          </p:cNvPr>
          <p:cNvSpPr>
            <a:spLocks noGrp="1"/>
          </p:cNvSpPr>
          <p:nvPr>
            <p:ph type="dt" sz="half" idx="10"/>
          </p:nvPr>
        </p:nvSpPr>
        <p:spPr/>
        <p:txBody>
          <a:bodyPr/>
          <a:lstStyle/>
          <a:p>
            <a:fld id="{2715C4F2-C629-4365-9AE9-064E982CBD3B}" type="datetimeFigureOut">
              <a:rPr kumimoji="1" lang="ja-JP" altLang="en-US" smtClean="0"/>
              <a:t>2025/11/9</a:t>
            </a:fld>
            <a:endParaRPr kumimoji="1" lang="ja-JP" altLang="en-US"/>
          </a:p>
        </p:txBody>
      </p:sp>
      <p:sp>
        <p:nvSpPr>
          <p:cNvPr id="6" name="フッター プレースホルダー 5">
            <a:extLst>
              <a:ext uri="{FF2B5EF4-FFF2-40B4-BE49-F238E27FC236}">
                <a16:creationId xmlns:a16="http://schemas.microsoft.com/office/drawing/2014/main" id="{96DF42CD-BA54-9931-7C5B-1EDC605166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C6FFBB0-E69A-01FB-FD57-941E90C78AB1}"/>
              </a:ext>
            </a:extLst>
          </p:cNvPr>
          <p:cNvSpPr>
            <a:spLocks noGrp="1"/>
          </p:cNvSpPr>
          <p:nvPr>
            <p:ph type="sldNum" sz="quarter" idx="12"/>
          </p:nvPr>
        </p:nvSpPr>
        <p:spPr/>
        <p:txBody>
          <a:bodyPr/>
          <a:lstStyle/>
          <a:p>
            <a:fld id="{270CBA99-86C3-4786-8643-E5EAFE1ACFE6}" type="slidenum">
              <a:rPr kumimoji="1" lang="ja-JP" altLang="en-US" smtClean="0"/>
              <a:t>‹#›</a:t>
            </a:fld>
            <a:endParaRPr kumimoji="1" lang="ja-JP" altLang="en-US"/>
          </a:p>
        </p:txBody>
      </p:sp>
    </p:spTree>
    <p:extLst>
      <p:ext uri="{BB962C8B-B14F-4D97-AF65-F5344CB8AC3E}">
        <p14:creationId xmlns:p14="http://schemas.microsoft.com/office/powerpoint/2010/main" val="54109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2F06BF-1F5E-64D0-3917-6E3EBB5F395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B54886-9D31-B0D1-AE59-FADA97B213B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D3B1AA-B8FB-32CA-F1EC-83A284F06FDA}"/>
              </a:ext>
            </a:extLst>
          </p:cNvPr>
          <p:cNvSpPr>
            <a:spLocks noGrp="1"/>
          </p:cNvSpPr>
          <p:nvPr>
            <p:ph type="dt" sz="half" idx="10"/>
          </p:nvPr>
        </p:nvSpPr>
        <p:spPr/>
        <p:txBody>
          <a:bodyPr/>
          <a:lstStyle/>
          <a:p>
            <a:fld id="{2715C4F2-C629-4365-9AE9-064E982CBD3B}" type="datetimeFigureOut">
              <a:rPr kumimoji="1" lang="ja-JP" altLang="en-US" smtClean="0"/>
              <a:t>2025/11/9</a:t>
            </a:fld>
            <a:endParaRPr kumimoji="1" lang="ja-JP" altLang="en-US"/>
          </a:p>
        </p:txBody>
      </p:sp>
      <p:sp>
        <p:nvSpPr>
          <p:cNvPr id="5" name="フッター プレースホルダー 4">
            <a:extLst>
              <a:ext uri="{FF2B5EF4-FFF2-40B4-BE49-F238E27FC236}">
                <a16:creationId xmlns:a16="http://schemas.microsoft.com/office/drawing/2014/main" id="{FE476841-4EB3-F498-E07F-A3DF42FCB9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CB7266-5278-A14C-94DF-1E639A01AC38}"/>
              </a:ext>
            </a:extLst>
          </p:cNvPr>
          <p:cNvSpPr>
            <a:spLocks noGrp="1"/>
          </p:cNvSpPr>
          <p:nvPr>
            <p:ph type="sldNum" sz="quarter" idx="12"/>
          </p:nvPr>
        </p:nvSpPr>
        <p:spPr/>
        <p:txBody>
          <a:bodyPr/>
          <a:lstStyle/>
          <a:p>
            <a:fld id="{270CBA99-86C3-4786-8643-E5EAFE1ACFE6}" type="slidenum">
              <a:rPr kumimoji="1" lang="ja-JP" altLang="en-US" smtClean="0"/>
              <a:t>‹#›</a:t>
            </a:fld>
            <a:endParaRPr kumimoji="1" lang="ja-JP" altLang="en-US"/>
          </a:p>
        </p:txBody>
      </p:sp>
    </p:spTree>
    <p:extLst>
      <p:ext uri="{BB962C8B-B14F-4D97-AF65-F5344CB8AC3E}">
        <p14:creationId xmlns:p14="http://schemas.microsoft.com/office/powerpoint/2010/main" val="2991897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8D8DA65-2C09-5685-9D2F-D660DCC4435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04E3B66-11E1-84E2-D500-EFBF196FD98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F22F2F-50ED-8A60-1B0A-0D88BA038044}"/>
              </a:ext>
            </a:extLst>
          </p:cNvPr>
          <p:cNvSpPr>
            <a:spLocks noGrp="1"/>
          </p:cNvSpPr>
          <p:nvPr>
            <p:ph type="dt" sz="half" idx="10"/>
          </p:nvPr>
        </p:nvSpPr>
        <p:spPr/>
        <p:txBody>
          <a:bodyPr/>
          <a:lstStyle/>
          <a:p>
            <a:fld id="{2715C4F2-C629-4365-9AE9-064E982CBD3B}" type="datetimeFigureOut">
              <a:rPr kumimoji="1" lang="ja-JP" altLang="en-US" smtClean="0"/>
              <a:t>2025/11/9</a:t>
            </a:fld>
            <a:endParaRPr kumimoji="1" lang="ja-JP" altLang="en-US"/>
          </a:p>
        </p:txBody>
      </p:sp>
      <p:sp>
        <p:nvSpPr>
          <p:cNvPr id="5" name="フッター プレースホルダー 4">
            <a:extLst>
              <a:ext uri="{FF2B5EF4-FFF2-40B4-BE49-F238E27FC236}">
                <a16:creationId xmlns:a16="http://schemas.microsoft.com/office/drawing/2014/main" id="{27CE29F2-31D1-C2EE-CDAA-5B35F3CD6C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714390-0021-3903-DB74-DA88B952C3E8}"/>
              </a:ext>
            </a:extLst>
          </p:cNvPr>
          <p:cNvSpPr>
            <a:spLocks noGrp="1"/>
          </p:cNvSpPr>
          <p:nvPr>
            <p:ph type="sldNum" sz="quarter" idx="12"/>
          </p:nvPr>
        </p:nvSpPr>
        <p:spPr/>
        <p:txBody>
          <a:bodyPr/>
          <a:lstStyle/>
          <a:p>
            <a:fld id="{270CBA99-86C3-4786-8643-E5EAFE1ACFE6}" type="slidenum">
              <a:rPr kumimoji="1" lang="ja-JP" altLang="en-US" smtClean="0"/>
              <a:t>‹#›</a:t>
            </a:fld>
            <a:endParaRPr kumimoji="1" lang="ja-JP" altLang="en-US"/>
          </a:p>
        </p:txBody>
      </p:sp>
    </p:spTree>
    <p:extLst>
      <p:ext uri="{BB962C8B-B14F-4D97-AF65-F5344CB8AC3E}">
        <p14:creationId xmlns:p14="http://schemas.microsoft.com/office/powerpoint/2010/main" val="175308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61D6042-89BE-42D1-9573-C3BB69BCCDD1}" type="datetimeFigureOut">
              <a:rPr kumimoji="1" lang="ja-JP" altLang="en-US" smtClean="0"/>
              <a:t>2025/11/9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5D574B-E035-405A-B1D8-B5DB19BB56AF}" type="slidenum">
              <a:rPr kumimoji="1" lang="ja-JP" altLang="en-US" smtClean="0"/>
              <a:t>‹#›</a:t>
            </a:fld>
            <a:endParaRPr kumimoji="1" lang="ja-JP" altLang="en-US"/>
          </a:p>
        </p:txBody>
      </p:sp>
    </p:spTree>
    <p:extLst>
      <p:ext uri="{BB962C8B-B14F-4D97-AF65-F5344CB8AC3E}">
        <p14:creationId xmlns:p14="http://schemas.microsoft.com/office/powerpoint/2010/main" val="254016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61D6042-89BE-42D1-9573-C3BB69BCCDD1}" type="datetimeFigureOut">
              <a:rPr kumimoji="1" lang="ja-JP" altLang="en-US" smtClean="0"/>
              <a:t>2025/11/9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95D574B-E035-405A-B1D8-B5DB19BB56AF}" type="slidenum">
              <a:rPr kumimoji="1" lang="ja-JP" altLang="en-US" smtClean="0"/>
              <a:t>‹#›</a:t>
            </a:fld>
            <a:endParaRPr kumimoji="1" lang="ja-JP" altLang="en-US"/>
          </a:p>
        </p:txBody>
      </p:sp>
    </p:spTree>
    <p:extLst>
      <p:ext uri="{BB962C8B-B14F-4D97-AF65-F5344CB8AC3E}">
        <p14:creationId xmlns:p14="http://schemas.microsoft.com/office/powerpoint/2010/main" val="267264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61D6042-89BE-42D1-9573-C3BB69BCCDD1}" type="datetimeFigureOut">
              <a:rPr kumimoji="1" lang="ja-JP" altLang="en-US" smtClean="0"/>
              <a:t>2025/11/9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95D574B-E035-405A-B1D8-B5DB19BB56AF}" type="slidenum">
              <a:rPr kumimoji="1" lang="ja-JP" altLang="en-US" smtClean="0"/>
              <a:t>‹#›</a:t>
            </a:fld>
            <a:endParaRPr kumimoji="1" lang="ja-JP" altLang="en-US"/>
          </a:p>
        </p:txBody>
      </p:sp>
    </p:spTree>
    <p:extLst>
      <p:ext uri="{BB962C8B-B14F-4D97-AF65-F5344CB8AC3E}">
        <p14:creationId xmlns:p14="http://schemas.microsoft.com/office/powerpoint/2010/main" val="400100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61D6042-89BE-42D1-9573-C3BB69BCCDD1}" type="datetimeFigureOut">
              <a:rPr kumimoji="1" lang="ja-JP" altLang="en-US" smtClean="0"/>
              <a:t>2025/11/9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95D574B-E035-405A-B1D8-B5DB19BB56AF}" type="slidenum">
              <a:rPr kumimoji="1" lang="ja-JP" altLang="en-US" smtClean="0"/>
              <a:t>‹#›</a:t>
            </a:fld>
            <a:endParaRPr kumimoji="1" lang="ja-JP" altLang="en-US"/>
          </a:p>
        </p:txBody>
      </p:sp>
    </p:spTree>
    <p:extLst>
      <p:ext uri="{BB962C8B-B14F-4D97-AF65-F5344CB8AC3E}">
        <p14:creationId xmlns:p14="http://schemas.microsoft.com/office/powerpoint/2010/main" val="61716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61D6042-89BE-42D1-9573-C3BB69BCCDD1}" type="datetimeFigureOut">
              <a:rPr kumimoji="1" lang="ja-JP" altLang="en-US" smtClean="0"/>
              <a:t>2025/11/9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95D574B-E035-405A-B1D8-B5DB19BB56AF}" type="slidenum">
              <a:rPr kumimoji="1" lang="ja-JP" altLang="en-US" smtClean="0"/>
              <a:t>‹#›</a:t>
            </a:fld>
            <a:endParaRPr kumimoji="1" lang="ja-JP" altLang="en-US"/>
          </a:p>
        </p:txBody>
      </p:sp>
    </p:spTree>
    <p:extLst>
      <p:ext uri="{BB962C8B-B14F-4D97-AF65-F5344CB8AC3E}">
        <p14:creationId xmlns:p14="http://schemas.microsoft.com/office/powerpoint/2010/main" val="78019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61D6042-89BE-42D1-9573-C3BB69BCCDD1}" type="datetimeFigureOut">
              <a:rPr kumimoji="1" lang="ja-JP" altLang="en-US" smtClean="0"/>
              <a:t>2025/11/9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95D574B-E035-405A-B1D8-B5DB19BB56AF}" type="slidenum">
              <a:rPr kumimoji="1" lang="ja-JP" altLang="en-US" smtClean="0"/>
              <a:t>‹#›</a:t>
            </a:fld>
            <a:endParaRPr kumimoji="1" lang="ja-JP" altLang="en-US"/>
          </a:p>
        </p:txBody>
      </p:sp>
    </p:spTree>
    <p:extLst>
      <p:ext uri="{BB962C8B-B14F-4D97-AF65-F5344CB8AC3E}">
        <p14:creationId xmlns:p14="http://schemas.microsoft.com/office/powerpoint/2010/main" val="91199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61D6042-89BE-42D1-9573-C3BB69BCCDD1}" type="datetimeFigureOut">
              <a:rPr kumimoji="1" lang="ja-JP" altLang="en-US" smtClean="0"/>
              <a:t>2025/11/9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95D574B-E035-405A-B1D8-B5DB19BB56AF}" type="slidenum">
              <a:rPr kumimoji="1" lang="ja-JP" altLang="en-US" smtClean="0"/>
              <a:t>‹#›</a:t>
            </a:fld>
            <a:endParaRPr kumimoji="1" lang="ja-JP" altLang="en-US"/>
          </a:p>
        </p:txBody>
      </p:sp>
    </p:spTree>
    <p:extLst>
      <p:ext uri="{BB962C8B-B14F-4D97-AF65-F5344CB8AC3E}">
        <p14:creationId xmlns:p14="http://schemas.microsoft.com/office/powerpoint/2010/main" val="129275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D6042-89BE-42D1-9573-C3BB69BCCDD1}" type="datetimeFigureOut">
              <a:rPr kumimoji="1" lang="ja-JP" altLang="en-US" smtClean="0"/>
              <a:t>2025/11/9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D574B-E035-405A-B1D8-B5DB19BB56AF}" type="slidenum">
              <a:rPr kumimoji="1" lang="ja-JP" altLang="en-US" smtClean="0"/>
              <a:t>‹#›</a:t>
            </a:fld>
            <a:endParaRPr kumimoji="1" lang="ja-JP" altLang="en-US"/>
          </a:p>
        </p:txBody>
      </p:sp>
    </p:spTree>
    <p:extLst>
      <p:ext uri="{BB962C8B-B14F-4D97-AF65-F5344CB8AC3E}">
        <p14:creationId xmlns:p14="http://schemas.microsoft.com/office/powerpoint/2010/main" val="2105909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D50DCDE-152B-B271-4347-EA04B22F31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E7A9A2-9DE7-477D-11E7-421F2E69C1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0A3CF3-48C7-371C-3B57-896BB0A369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15C4F2-C629-4365-9AE9-064E982CBD3B}" type="datetimeFigureOut">
              <a:rPr kumimoji="1" lang="ja-JP" altLang="en-US" smtClean="0"/>
              <a:t>2025/11/9</a:t>
            </a:fld>
            <a:endParaRPr kumimoji="1" lang="ja-JP" altLang="en-US"/>
          </a:p>
        </p:txBody>
      </p:sp>
      <p:sp>
        <p:nvSpPr>
          <p:cNvPr id="5" name="フッター プレースホルダー 4">
            <a:extLst>
              <a:ext uri="{FF2B5EF4-FFF2-40B4-BE49-F238E27FC236}">
                <a16:creationId xmlns:a16="http://schemas.microsoft.com/office/drawing/2014/main" id="{054EC78B-2266-1238-8F52-A8D8A9ED4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7D4EE9A-56C4-2F29-CB56-5527007695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0CBA99-86C3-4786-8643-E5EAFE1ACFE6}" type="slidenum">
              <a:rPr kumimoji="1" lang="ja-JP" altLang="en-US" smtClean="0"/>
              <a:t>‹#›</a:t>
            </a:fld>
            <a:endParaRPr kumimoji="1" lang="ja-JP" altLang="en-US"/>
          </a:p>
        </p:txBody>
      </p:sp>
    </p:spTree>
    <p:extLst>
      <p:ext uri="{BB962C8B-B14F-4D97-AF65-F5344CB8AC3E}">
        <p14:creationId xmlns:p14="http://schemas.microsoft.com/office/powerpoint/2010/main" val="3459255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8000" dirty="0"/>
              <a:t>頭の体操</a:t>
            </a:r>
            <a:br>
              <a:rPr kumimoji="1" lang="en-US" altLang="ja-JP" dirty="0"/>
            </a:br>
            <a:r>
              <a:rPr kumimoji="1" lang="ja-JP" altLang="en-US" dirty="0"/>
              <a:t>自作</a:t>
            </a:r>
            <a:r>
              <a:rPr lang="ja-JP" altLang="en-US" dirty="0"/>
              <a:t>パズルあれこれ</a:t>
            </a:r>
            <a:endParaRPr kumimoji="1" lang="ja-JP" altLang="en-US" dirty="0"/>
          </a:p>
        </p:txBody>
      </p:sp>
      <p:sp>
        <p:nvSpPr>
          <p:cNvPr id="3" name="サブタイトル 2"/>
          <p:cNvSpPr>
            <a:spLocks noGrp="1"/>
          </p:cNvSpPr>
          <p:nvPr>
            <p:ph type="subTitle" idx="1"/>
          </p:nvPr>
        </p:nvSpPr>
        <p:spPr>
          <a:xfrm>
            <a:off x="1524000" y="4195011"/>
            <a:ext cx="9144000" cy="1655762"/>
          </a:xfrm>
        </p:spPr>
        <p:txBody>
          <a:bodyPr/>
          <a:lstStyle/>
          <a:p>
            <a:r>
              <a:rPr lang="ja-JP" altLang="en-US" dirty="0"/>
              <a:t>アイテム交換</a:t>
            </a:r>
            <a:endParaRPr lang="en-US" altLang="ja-JP" dirty="0"/>
          </a:p>
          <a:p>
            <a:r>
              <a:rPr lang="ja-JP" altLang="en-US" dirty="0"/>
              <a:t>令和</a:t>
            </a:r>
            <a:r>
              <a:rPr lang="en-US" altLang="ja-JP" dirty="0"/>
              <a:t>7</a:t>
            </a:r>
            <a:r>
              <a:rPr lang="ja-JP" altLang="en-US" dirty="0"/>
              <a:t>年</a:t>
            </a:r>
            <a:r>
              <a:rPr lang="en-US" altLang="ja-JP" dirty="0"/>
              <a:t>11</a:t>
            </a:r>
            <a:r>
              <a:rPr lang="ja-JP" altLang="en-US" dirty="0"/>
              <a:t>月</a:t>
            </a:r>
            <a:r>
              <a:rPr lang="en-US" altLang="ja-JP" dirty="0"/>
              <a:t>9</a:t>
            </a:r>
            <a:r>
              <a:rPr lang="ja-JP" altLang="en-US" dirty="0"/>
              <a:t>日</a:t>
            </a:r>
            <a:endParaRPr kumimoji="1" lang="ja-JP" altLang="en-US" dirty="0"/>
          </a:p>
        </p:txBody>
      </p:sp>
    </p:spTree>
    <p:extLst>
      <p:ext uri="{BB962C8B-B14F-4D97-AF65-F5344CB8AC3E}">
        <p14:creationId xmlns:p14="http://schemas.microsoft.com/office/powerpoint/2010/main" val="912804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830399"/>
            <a:ext cx="10515600" cy="4351338"/>
          </a:xfrm>
        </p:spPr>
        <p:txBody>
          <a:bodyPr/>
          <a:lstStyle/>
          <a:p>
            <a:r>
              <a:rPr kumimoji="1" lang="ja-JP" altLang="en-US" dirty="0"/>
              <a:t>本当に</a:t>
            </a:r>
            <a:r>
              <a:rPr kumimoji="1" lang="en-US" altLang="ja-JP" dirty="0"/>
              <a:t>5</a:t>
            </a:r>
            <a:r>
              <a:rPr kumimoji="1" lang="ja-JP" altLang="en-US" dirty="0"/>
              <a:t>個の正方形の組み合わせが</a:t>
            </a:r>
            <a:r>
              <a:rPr kumimoji="1" lang="en-US" altLang="ja-JP" dirty="0"/>
              <a:t>12</a:t>
            </a:r>
            <a:r>
              <a:rPr kumimoji="1" lang="ja-JP" altLang="en-US" dirty="0"/>
              <a:t>通りでしょうか？</a:t>
            </a:r>
            <a:endParaRPr kumimoji="1" lang="en-US" altLang="ja-JP" dirty="0"/>
          </a:p>
          <a:p>
            <a:r>
              <a:rPr lang="ja-JP" altLang="en-US" dirty="0"/>
              <a:t>本当に</a:t>
            </a:r>
            <a:r>
              <a:rPr lang="en-US" altLang="ja-JP" dirty="0"/>
              <a:t>4</a:t>
            </a:r>
            <a:r>
              <a:rPr lang="ja-JP" altLang="en-US" dirty="0"/>
              <a:t>個の立方体の組み合わせが</a:t>
            </a:r>
            <a:r>
              <a:rPr lang="en-US" altLang="ja-JP" dirty="0"/>
              <a:t>8</a:t>
            </a:r>
            <a:r>
              <a:rPr lang="ja-JP" altLang="en-US" dirty="0"/>
              <a:t>通りでしょうか？</a:t>
            </a:r>
            <a:endParaRPr lang="en-US" altLang="ja-JP" dirty="0"/>
          </a:p>
          <a:p>
            <a:r>
              <a:rPr kumimoji="1" lang="ja-JP" altLang="en-US" dirty="0"/>
              <a:t>立方体が</a:t>
            </a:r>
            <a:r>
              <a:rPr kumimoji="1" lang="en-US" altLang="ja-JP" dirty="0"/>
              <a:t>5</a:t>
            </a:r>
            <a:r>
              <a:rPr kumimoji="1" lang="ja-JP" altLang="en-US" dirty="0"/>
              <a:t>個になったら組み合わせは何種類になるでしょう？</a:t>
            </a:r>
          </a:p>
        </p:txBody>
      </p:sp>
      <p:sp>
        <p:nvSpPr>
          <p:cNvPr id="4" name="タイトル 1"/>
          <p:cNvSpPr>
            <a:spLocks noGrp="1"/>
          </p:cNvSpPr>
          <p:nvPr>
            <p:ph type="title"/>
          </p:nvPr>
        </p:nvSpPr>
        <p:spPr/>
        <p:txBody>
          <a:bodyPr/>
          <a:lstStyle/>
          <a:p>
            <a:r>
              <a:rPr kumimoji="1" lang="ja-JP" altLang="en-US" dirty="0"/>
              <a:t>平面・立体パズル</a:t>
            </a:r>
            <a:br>
              <a:rPr kumimoji="1" lang="en-US" altLang="ja-JP" dirty="0"/>
            </a:br>
            <a:r>
              <a:rPr kumimoji="1" lang="ja-JP" altLang="en-US" dirty="0"/>
              <a:t>（ペントミノ、クワッドキューブ）</a:t>
            </a:r>
          </a:p>
        </p:txBody>
      </p:sp>
      <p:sp>
        <p:nvSpPr>
          <p:cNvPr id="2" name="直方体 1"/>
          <p:cNvSpPr/>
          <p:nvPr/>
        </p:nvSpPr>
        <p:spPr>
          <a:xfrm>
            <a:off x="1152939" y="362778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直方体 69"/>
          <p:cNvSpPr/>
          <p:nvPr/>
        </p:nvSpPr>
        <p:spPr>
          <a:xfrm>
            <a:off x="1569492" y="4002326"/>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直方体 71"/>
          <p:cNvSpPr/>
          <p:nvPr/>
        </p:nvSpPr>
        <p:spPr>
          <a:xfrm>
            <a:off x="1858041" y="4486200"/>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直方体 72"/>
          <p:cNvSpPr/>
          <p:nvPr/>
        </p:nvSpPr>
        <p:spPr>
          <a:xfrm>
            <a:off x="2214957" y="494858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直方体 73"/>
          <p:cNvSpPr/>
          <p:nvPr/>
        </p:nvSpPr>
        <p:spPr>
          <a:xfrm>
            <a:off x="3634409" y="378018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直方体 74"/>
          <p:cNvSpPr/>
          <p:nvPr/>
        </p:nvSpPr>
        <p:spPr>
          <a:xfrm>
            <a:off x="3939209" y="3777468"/>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直方体 75"/>
          <p:cNvSpPr/>
          <p:nvPr/>
        </p:nvSpPr>
        <p:spPr>
          <a:xfrm>
            <a:off x="4244009" y="3777468"/>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直方体 76"/>
          <p:cNvSpPr/>
          <p:nvPr/>
        </p:nvSpPr>
        <p:spPr>
          <a:xfrm>
            <a:off x="4550338" y="377746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直方体 77"/>
          <p:cNvSpPr/>
          <p:nvPr/>
        </p:nvSpPr>
        <p:spPr>
          <a:xfrm>
            <a:off x="5576746" y="3780179"/>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直方体 78"/>
          <p:cNvSpPr/>
          <p:nvPr/>
        </p:nvSpPr>
        <p:spPr>
          <a:xfrm>
            <a:off x="5881546" y="377746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直方体 79"/>
          <p:cNvSpPr/>
          <p:nvPr/>
        </p:nvSpPr>
        <p:spPr>
          <a:xfrm>
            <a:off x="6186346" y="377746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直方体 80"/>
          <p:cNvSpPr/>
          <p:nvPr/>
        </p:nvSpPr>
        <p:spPr>
          <a:xfrm>
            <a:off x="6186346" y="3416969"/>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直方体 81"/>
          <p:cNvSpPr/>
          <p:nvPr/>
        </p:nvSpPr>
        <p:spPr>
          <a:xfrm>
            <a:off x="7131073" y="3748840"/>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直方体 82"/>
          <p:cNvSpPr/>
          <p:nvPr/>
        </p:nvSpPr>
        <p:spPr>
          <a:xfrm>
            <a:off x="7437656" y="3744932"/>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直方体 83"/>
          <p:cNvSpPr/>
          <p:nvPr/>
        </p:nvSpPr>
        <p:spPr>
          <a:xfrm>
            <a:off x="7738548" y="374102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直方体 84"/>
          <p:cNvSpPr/>
          <p:nvPr/>
        </p:nvSpPr>
        <p:spPr>
          <a:xfrm>
            <a:off x="7433748" y="338834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直方体 85"/>
          <p:cNvSpPr/>
          <p:nvPr/>
        </p:nvSpPr>
        <p:spPr>
          <a:xfrm>
            <a:off x="8759815" y="374764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直方体 86"/>
          <p:cNvSpPr/>
          <p:nvPr/>
        </p:nvSpPr>
        <p:spPr>
          <a:xfrm>
            <a:off x="9064615" y="3744932"/>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直方体 87"/>
          <p:cNvSpPr/>
          <p:nvPr/>
        </p:nvSpPr>
        <p:spPr>
          <a:xfrm>
            <a:off x="9064615" y="339225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直方体 88"/>
          <p:cNvSpPr/>
          <p:nvPr/>
        </p:nvSpPr>
        <p:spPr>
          <a:xfrm>
            <a:off x="9365507" y="339136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直方体 89"/>
          <p:cNvSpPr/>
          <p:nvPr/>
        </p:nvSpPr>
        <p:spPr>
          <a:xfrm>
            <a:off x="3836505" y="5005466"/>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直方体 90"/>
          <p:cNvSpPr/>
          <p:nvPr/>
        </p:nvSpPr>
        <p:spPr>
          <a:xfrm>
            <a:off x="4142537" y="5005462"/>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直方体 91"/>
          <p:cNvSpPr/>
          <p:nvPr/>
        </p:nvSpPr>
        <p:spPr>
          <a:xfrm>
            <a:off x="3836505" y="464888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直方体 92"/>
          <p:cNvSpPr/>
          <p:nvPr/>
        </p:nvSpPr>
        <p:spPr>
          <a:xfrm>
            <a:off x="4142834" y="4648879"/>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直方体 93"/>
          <p:cNvSpPr/>
          <p:nvPr/>
        </p:nvSpPr>
        <p:spPr>
          <a:xfrm>
            <a:off x="5984123" y="4904131"/>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直方体 94"/>
          <p:cNvSpPr/>
          <p:nvPr/>
        </p:nvSpPr>
        <p:spPr>
          <a:xfrm>
            <a:off x="5576746" y="500353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直方体 95"/>
          <p:cNvSpPr/>
          <p:nvPr/>
        </p:nvSpPr>
        <p:spPr>
          <a:xfrm>
            <a:off x="5881546" y="5003539"/>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直方体 96"/>
          <p:cNvSpPr/>
          <p:nvPr/>
        </p:nvSpPr>
        <p:spPr>
          <a:xfrm>
            <a:off x="5881546" y="4646948"/>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直方体 97"/>
          <p:cNvSpPr/>
          <p:nvPr/>
        </p:nvSpPr>
        <p:spPr>
          <a:xfrm>
            <a:off x="7538325" y="4906062"/>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直方体 98"/>
          <p:cNvSpPr/>
          <p:nvPr/>
        </p:nvSpPr>
        <p:spPr>
          <a:xfrm>
            <a:off x="7130948" y="5005466"/>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直方体 99"/>
          <p:cNvSpPr/>
          <p:nvPr/>
        </p:nvSpPr>
        <p:spPr>
          <a:xfrm>
            <a:off x="7435748" y="5005470"/>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直方体 100"/>
          <p:cNvSpPr/>
          <p:nvPr/>
        </p:nvSpPr>
        <p:spPr>
          <a:xfrm>
            <a:off x="7129974" y="4644971"/>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直方体 101"/>
          <p:cNvSpPr/>
          <p:nvPr/>
        </p:nvSpPr>
        <p:spPr>
          <a:xfrm>
            <a:off x="9167192" y="490412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直方体 102"/>
          <p:cNvSpPr/>
          <p:nvPr/>
        </p:nvSpPr>
        <p:spPr>
          <a:xfrm>
            <a:off x="8759815" y="5003531"/>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直方体 103"/>
          <p:cNvSpPr/>
          <p:nvPr/>
        </p:nvSpPr>
        <p:spPr>
          <a:xfrm>
            <a:off x="9064615" y="500353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直方体 104"/>
          <p:cNvSpPr/>
          <p:nvPr/>
        </p:nvSpPr>
        <p:spPr>
          <a:xfrm>
            <a:off x="9167192" y="454218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790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直方体 126"/>
          <p:cNvSpPr/>
          <p:nvPr/>
        </p:nvSpPr>
        <p:spPr>
          <a:xfrm>
            <a:off x="10757742" y="474078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直方体 100"/>
          <p:cNvSpPr/>
          <p:nvPr/>
        </p:nvSpPr>
        <p:spPr>
          <a:xfrm>
            <a:off x="7964094" y="484095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直方体 53"/>
          <p:cNvSpPr/>
          <p:nvPr/>
        </p:nvSpPr>
        <p:spPr>
          <a:xfrm>
            <a:off x="2937643" y="6201016"/>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直方体 51"/>
          <p:cNvSpPr/>
          <p:nvPr/>
        </p:nvSpPr>
        <p:spPr>
          <a:xfrm>
            <a:off x="7854220" y="3924211"/>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直方体 46"/>
          <p:cNvSpPr/>
          <p:nvPr/>
        </p:nvSpPr>
        <p:spPr>
          <a:xfrm>
            <a:off x="4784701" y="4965718"/>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直方体 42"/>
          <p:cNvSpPr/>
          <p:nvPr/>
        </p:nvSpPr>
        <p:spPr>
          <a:xfrm>
            <a:off x="5432797" y="3599370"/>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直方体 41"/>
          <p:cNvSpPr/>
          <p:nvPr/>
        </p:nvSpPr>
        <p:spPr>
          <a:xfrm>
            <a:off x="4009590" y="3599370"/>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838200" y="1830399"/>
            <a:ext cx="10515600" cy="4351338"/>
          </a:xfrm>
        </p:spPr>
        <p:txBody>
          <a:bodyPr/>
          <a:lstStyle/>
          <a:p>
            <a:r>
              <a:rPr kumimoji="1" lang="ja-JP" altLang="en-US" dirty="0"/>
              <a:t>本当に</a:t>
            </a:r>
            <a:r>
              <a:rPr kumimoji="1" lang="en-US" altLang="ja-JP" dirty="0"/>
              <a:t>5</a:t>
            </a:r>
            <a:r>
              <a:rPr kumimoji="1" lang="ja-JP" altLang="en-US" dirty="0"/>
              <a:t>個の正方形の組み合わせが</a:t>
            </a:r>
            <a:r>
              <a:rPr kumimoji="1" lang="en-US" altLang="ja-JP" dirty="0"/>
              <a:t>12</a:t>
            </a:r>
            <a:r>
              <a:rPr kumimoji="1" lang="ja-JP" altLang="en-US" dirty="0"/>
              <a:t>通りでしょうか？</a:t>
            </a:r>
            <a:endParaRPr kumimoji="1" lang="en-US" altLang="ja-JP" dirty="0"/>
          </a:p>
          <a:p>
            <a:r>
              <a:rPr lang="ja-JP" altLang="en-US" dirty="0"/>
              <a:t>本当に</a:t>
            </a:r>
            <a:r>
              <a:rPr lang="en-US" altLang="ja-JP" dirty="0"/>
              <a:t>4</a:t>
            </a:r>
            <a:r>
              <a:rPr lang="ja-JP" altLang="en-US" dirty="0"/>
              <a:t>個の立方体の組み合わせが</a:t>
            </a:r>
            <a:r>
              <a:rPr lang="en-US" altLang="ja-JP" dirty="0"/>
              <a:t>8</a:t>
            </a:r>
            <a:r>
              <a:rPr lang="ja-JP" altLang="en-US" dirty="0"/>
              <a:t>通りでしょうか？</a:t>
            </a:r>
            <a:endParaRPr lang="en-US" altLang="ja-JP" dirty="0"/>
          </a:p>
          <a:p>
            <a:r>
              <a:rPr kumimoji="1" lang="ja-JP" altLang="en-US" dirty="0"/>
              <a:t>立方体が</a:t>
            </a:r>
            <a:r>
              <a:rPr kumimoji="1" lang="en-US" altLang="ja-JP" dirty="0"/>
              <a:t>5</a:t>
            </a:r>
            <a:r>
              <a:rPr kumimoji="1" lang="ja-JP" altLang="en-US" dirty="0"/>
              <a:t>個になったら組み合わせは何種類になるでしょう？</a:t>
            </a:r>
          </a:p>
        </p:txBody>
      </p:sp>
      <p:sp>
        <p:nvSpPr>
          <p:cNvPr id="4" name="タイトル 1"/>
          <p:cNvSpPr>
            <a:spLocks noGrp="1"/>
          </p:cNvSpPr>
          <p:nvPr>
            <p:ph type="title"/>
          </p:nvPr>
        </p:nvSpPr>
        <p:spPr/>
        <p:txBody>
          <a:bodyPr/>
          <a:lstStyle/>
          <a:p>
            <a:r>
              <a:rPr kumimoji="1" lang="ja-JP" altLang="en-US" dirty="0"/>
              <a:t>平面・立体パズル</a:t>
            </a:r>
            <a:br>
              <a:rPr kumimoji="1" lang="en-US" altLang="ja-JP" dirty="0"/>
            </a:br>
            <a:r>
              <a:rPr kumimoji="1" lang="ja-JP" altLang="en-US" dirty="0"/>
              <a:t>（ペントミノ、クワッドキューブ）</a:t>
            </a:r>
          </a:p>
        </p:txBody>
      </p:sp>
      <p:sp>
        <p:nvSpPr>
          <p:cNvPr id="2" name="直方体 1"/>
          <p:cNvSpPr/>
          <p:nvPr/>
        </p:nvSpPr>
        <p:spPr>
          <a:xfrm>
            <a:off x="1152939" y="362778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直方体 69"/>
          <p:cNvSpPr/>
          <p:nvPr/>
        </p:nvSpPr>
        <p:spPr>
          <a:xfrm>
            <a:off x="1141085" y="416064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直方体 71"/>
          <p:cNvSpPr/>
          <p:nvPr/>
        </p:nvSpPr>
        <p:spPr>
          <a:xfrm>
            <a:off x="1143939" y="4693511"/>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直方体 72"/>
          <p:cNvSpPr/>
          <p:nvPr/>
        </p:nvSpPr>
        <p:spPr>
          <a:xfrm>
            <a:off x="1141085" y="5221792"/>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直方体 73"/>
          <p:cNvSpPr/>
          <p:nvPr/>
        </p:nvSpPr>
        <p:spPr>
          <a:xfrm>
            <a:off x="1986342" y="355158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直方体 74"/>
          <p:cNvSpPr/>
          <p:nvPr/>
        </p:nvSpPr>
        <p:spPr>
          <a:xfrm>
            <a:off x="2291142" y="3548868"/>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直方体 75"/>
          <p:cNvSpPr/>
          <p:nvPr/>
        </p:nvSpPr>
        <p:spPr>
          <a:xfrm>
            <a:off x="2595942" y="3548868"/>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直方体 76"/>
          <p:cNvSpPr/>
          <p:nvPr/>
        </p:nvSpPr>
        <p:spPr>
          <a:xfrm>
            <a:off x="2902271" y="354886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直方体 77"/>
          <p:cNvSpPr/>
          <p:nvPr/>
        </p:nvSpPr>
        <p:spPr>
          <a:xfrm>
            <a:off x="4318553" y="360208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直方体 78"/>
          <p:cNvSpPr/>
          <p:nvPr/>
        </p:nvSpPr>
        <p:spPr>
          <a:xfrm>
            <a:off x="4623353" y="3599370"/>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直方体 79"/>
          <p:cNvSpPr/>
          <p:nvPr/>
        </p:nvSpPr>
        <p:spPr>
          <a:xfrm>
            <a:off x="4928153" y="3599370"/>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直方体 80"/>
          <p:cNvSpPr/>
          <p:nvPr/>
        </p:nvSpPr>
        <p:spPr>
          <a:xfrm>
            <a:off x="4928153" y="323887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直方体 81"/>
          <p:cNvSpPr/>
          <p:nvPr/>
        </p:nvSpPr>
        <p:spPr>
          <a:xfrm>
            <a:off x="5730427" y="359451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直方体 82"/>
          <p:cNvSpPr/>
          <p:nvPr/>
        </p:nvSpPr>
        <p:spPr>
          <a:xfrm>
            <a:off x="6034114" y="3595286"/>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直方体 83"/>
          <p:cNvSpPr/>
          <p:nvPr/>
        </p:nvSpPr>
        <p:spPr>
          <a:xfrm>
            <a:off x="6340981" y="3592859"/>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直方体 84"/>
          <p:cNvSpPr/>
          <p:nvPr/>
        </p:nvSpPr>
        <p:spPr>
          <a:xfrm>
            <a:off x="6036181" y="3237101"/>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直方体 85"/>
          <p:cNvSpPr/>
          <p:nvPr/>
        </p:nvSpPr>
        <p:spPr>
          <a:xfrm>
            <a:off x="2940997" y="585177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直方体 86"/>
          <p:cNvSpPr/>
          <p:nvPr/>
        </p:nvSpPr>
        <p:spPr>
          <a:xfrm>
            <a:off x="3245797" y="5849059"/>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直方体 87"/>
          <p:cNvSpPr/>
          <p:nvPr/>
        </p:nvSpPr>
        <p:spPr>
          <a:xfrm>
            <a:off x="3245797" y="5496380"/>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直方体 88"/>
          <p:cNvSpPr/>
          <p:nvPr/>
        </p:nvSpPr>
        <p:spPr>
          <a:xfrm>
            <a:off x="3546689" y="549549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直方体 89"/>
          <p:cNvSpPr/>
          <p:nvPr/>
        </p:nvSpPr>
        <p:spPr>
          <a:xfrm>
            <a:off x="2026713" y="461159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直方体 90"/>
          <p:cNvSpPr/>
          <p:nvPr/>
        </p:nvSpPr>
        <p:spPr>
          <a:xfrm>
            <a:off x="2332745" y="4611591"/>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直方体 91"/>
          <p:cNvSpPr/>
          <p:nvPr/>
        </p:nvSpPr>
        <p:spPr>
          <a:xfrm>
            <a:off x="2026713" y="4255012"/>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直方体 92"/>
          <p:cNvSpPr/>
          <p:nvPr/>
        </p:nvSpPr>
        <p:spPr>
          <a:xfrm>
            <a:off x="2333042" y="4255008"/>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直方体 93"/>
          <p:cNvSpPr/>
          <p:nvPr/>
        </p:nvSpPr>
        <p:spPr>
          <a:xfrm>
            <a:off x="8682709" y="474154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直方体 94"/>
          <p:cNvSpPr/>
          <p:nvPr/>
        </p:nvSpPr>
        <p:spPr>
          <a:xfrm>
            <a:off x="8272365" y="484095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直方体 95"/>
          <p:cNvSpPr/>
          <p:nvPr/>
        </p:nvSpPr>
        <p:spPr>
          <a:xfrm>
            <a:off x="8580132" y="484095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直方体 96"/>
          <p:cNvSpPr/>
          <p:nvPr/>
        </p:nvSpPr>
        <p:spPr>
          <a:xfrm>
            <a:off x="8580132" y="448436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直方体 39"/>
          <p:cNvSpPr/>
          <p:nvPr/>
        </p:nvSpPr>
        <p:spPr>
          <a:xfrm>
            <a:off x="1141085" y="5763161"/>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直方体 40"/>
          <p:cNvSpPr/>
          <p:nvPr/>
        </p:nvSpPr>
        <p:spPr>
          <a:xfrm>
            <a:off x="3206760" y="354886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直方体 43"/>
          <p:cNvSpPr/>
          <p:nvPr/>
        </p:nvSpPr>
        <p:spPr>
          <a:xfrm>
            <a:off x="4184225" y="4608886"/>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方体 44"/>
          <p:cNvSpPr/>
          <p:nvPr/>
        </p:nvSpPr>
        <p:spPr>
          <a:xfrm>
            <a:off x="4481855" y="4610191"/>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方体 45"/>
          <p:cNvSpPr/>
          <p:nvPr/>
        </p:nvSpPr>
        <p:spPr>
          <a:xfrm>
            <a:off x="4785542" y="4610960"/>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直方体 47"/>
          <p:cNvSpPr/>
          <p:nvPr/>
        </p:nvSpPr>
        <p:spPr>
          <a:xfrm>
            <a:off x="4787720" y="425375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直方体 48"/>
          <p:cNvSpPr/>
          <p:nvPr/>
        </p:nvSpPr>
        <p:spPr>
          <a:xfrm>
            <a:off x="7556590" y="3571368"/>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直方体 49"/>
          <p:cNvSpPr/>
          <p:nvPr/>
        </p:nvSpPr>
        <p:spPr>
          <a:xfrm>
            <a:off x="7854220" y="356651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直方体 50"/>
          <p:cNvSpPr/>
          <p:nvPr/>
        </p:nvSpPr>
        <p:spPr>
          <a:xfrm>
            <a:off x="8157907" y="356728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直方体 52"/>
          <p:cNvSpPr/>
          <p:nvPr/>
        </p:nvSpPr>
        <p:spPr>
          <a:xfrm>
            <a:off x="8159974" y="3209099"/>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直方体 54"/>
          <p:cNvSpPr/>
          <p:nvPr/>
        </p:nvSpPr>
        <p:spPr>
          <a:xfrm>
            <a:off x="8607288" y="392351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直方体 55"/>
          <p:cNvSpPr/>
          <p:nvPr/>
        </p:nvSpPr>
        <p:spPr>
          <a:xfrm>
            <a:off x="8608763" y="3570670"/>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直方体 56"/>
          <p:cNvSpPr/>
          <p:nvPr/>
        </p:nvSpPr>
        <p:spPr>
          <a:xfrm>
            <a:off x="8906393" y="356581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直方体 57"/>
          <p:cNvSpPr/>
          <p:nvPr/>
        </p:nvSpPr>
        <p:spPr>
          <a:xfrm>
            <a:off x="9210080" y="3566586"/>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直方体 58"/>
          <p:cNvSpPr/>
          <p:nvPr/>
        </p:nvSpPr>
        <p:spPr>
          <a:xfrm>
            <a:off x="9212147" y="3208401"/>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直方体 59"/>
          <p:cNvSpPr/>
          <p:nvPr/>
        </p:nvSpPr>
        <p:spPr>
          <a:xfrm>
            <a:off x="9990597" y="3893502"/>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直方体 60"/>
          <p:cNvSpPr/>
          <p:nvPr/>
        </p:nvSpPr>
        <p:spPr>
          <a:xfrm>
            <a:off x="9692967" y="354920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直方体 61"/>
          <p:cNvSpPr/>
          <p:nvPr/>
        </p:nvSpPr>
        <p:spPr>
          <a:xfrm>
            <a:off x="9990597" y="3544352"/>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直方体 62"/>
          <p:cNvSpPr/>
          <p:nvPr/>
        </p:nvSpPr>
        <p:spPr>
          <a:xfrm>
            <a:off x="10294284" y="3545121"/>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直方体 63"/>
          <p:cNvSpPr/>
          <p:nvPr/>
        </p:nvSpPr>
        <p:spPr>
          <a:xfrm>
            <a:off x="9980011" y="319472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直方体 64"/>
          <p:cNvSpPr/>
          <p:nvPr/>
        </p:nvSpPr>
        <p:spPr>
          <a:xfrm>
            <a:off x="2640274" y="4617429"/>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直方体 65"/>
          <p:cNvSpPr/>
          <p:nvPr/>
        </p:nvSpPr>
        <p:spPr>
          <a:xfrm>
            <a:off x="3213418" y="4871639"/>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直方体 66"/>
          <p:cNvSpPr/>
          <p:nvPr/>
        </p:nvSpPr>
        <p:spPr>
          <a:xfrm>
            <a:off x="3208226" y="452239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直方体 67"/>
          <p:cNvSpPr/>
          <p:nvPr/>
        </p:nvSpPr>
        <p:spPr>
          <a:xfrm>
            <a:off x="3205770" y="416660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直方体 68"/>
          <p:cNvSpPr/>
          <p:nvPr/>
        </p:nvSpPr>
        <p:spPr>
          <a:xfrm>
            <a:off x="3513026" y="416700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直方体 70"/>
          <p:cNvSpPr/>
          <p:nvPr/>
        </p:nvSpPr>
        <p:spPr>
          <a:xfrm>
            <a:off x="3813918" y="416611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直方体 105"/>
          <p:cNvSpPr/>
          <p:nvPr/>
        </p:nvSpPr>
        <p:spPr>
          <a:xfrm>
            <a:off x="5259550" y="474078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直方体 106"/>
          <p:cNvSpPr/>
          <p:nvPr/>
        </p:nvSpPr>
        <p:spPr>
          <a:xfrm>
            <a:off x="5568648" y="473670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直方体 107"/>
          <p:cNvSpPr/>
          <p:nvPr/>
        </p:nvSpPr>
        <p:spPr>
          <a:xfrm>
            <a:off x="5873448" y="474253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直方体 108"/>
          <p:cNvSpPr/>
          <p:nvPr/>
        </p:nvSpPr>
        <p:spPr>
          <a:xfrm>
            <a:off x="5873448" y="438985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直方体 109"/>
          <p:cNvSpPr/>
          <p:nvPr/>
        </p:nvSpPr>
        <p:spPr>
          <a:xfrm>
            <a:off x="6174340" y="4388969"/>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直方体 110"/>
          <p:cNvSpPr/>
          <p:nvPr/>
        </p:nvSpPr>
        <p:spPr>
          <a:xfrm>
            <a:off x="6789148" y="4908398"/>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直方体 111"/>
          <p:cNvSpPr/>
          <p:nvPr/>
        </p:nvSpPr>
        <p:spPr>
          <a:xfrm>
            <a:off x="7095348" y="4907586"/>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直方体 112"/>
          <p:cNvSpPr/>
          <p:nvPr/>
        </p:nvSpPr>
        <p:spPr>
          <a:xfrm>
            <a:off x="7400148" y="4904871"/>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直方体 113"/>
          <p:cNvSpPr/>
          <p:nvPr/>
        </p:nvSpPr>
        <p:spPr>
          <a:xfrm>
            <a:off x="7400148" y="4552192"/>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直方体 114"/>
          <p:cNvSpPr/>
          <p:nvPr/>
        </p:nvSpPr>
        <p:spPr>
          <a:xfrm>
            <a:off x="6788956" y="454218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直方体 120"/>
          <p:cNvSpPr/>
          <p:nvPr/>
        </p:nvSpPr>
        <p:spPr>
          <a:xfrm>
            <a:off x="9363598" y="484019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直方体 121"/>
          <p:cNvSpPr/>
          <p:nvPr/>
        </p:nvSpPr>
        <p:spPr>
          <a:xfrm>
            <a:off x="9748928" y="474078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直方体 122"/>
          <p:cNvSpPr/>
          <p:nvPr/>
        </p:nvSpPr>
        <p:spPr>
          <a:xfrm>
            <a:off x="9671869" y="484019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直方体 123"/>
          <p:cNvSpPr/>
          <p:nvPr/>
        </p:nvSpPr>
        <p:spPr>
          <a:xfrm>
            <a:off x="9979636" y="484019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直方体 124"/>
          <p:cNvSpPr/>
          <p:nvPr/>
        </p:nvSpPr>
        <p:spPr>
          <a:xfrm>
            <a:off x="9979636" y="448360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直方体 125"/>
          <p:cNvSpPr/>
          <p:nvPr/>
        </p:nvSpPr>
        <p:spPr>
          <a:xfrm>
            <a:off x="10662973" y="484019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直方体 127"/>
          <p:cNvSpPr/>
          <p:nvPr/>
        </p:nvSpPr>
        <p:spPr>
          <a:xfrm>
            <a:off x="10971244" y="484019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直方体 128"/>
          <p:cNvSpPr/>
          <p:nvPr/>
        </p:nvSpPr>
        <p:spPr>
          <a:xfrm>
            <a:off x="11279011" y="484019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直方体 129"/>
          <p:cNvSpPr/>
          <p:nvPr/>
        </p:nvSpPr>
        <p:spPr>
          <a:xfrm>
            <a:off x="11279011" y="448360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直方体 130"/>
          <p:cNvSpPr/>
          <p:nvPr/>
        </p:nvSpPr>
        <p:spPr>
          <a:xfrm>
            <a:off x="10558454" y="5864248"/>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直方体 131"/>
          <p:cNvSpPr/>
          <p:nvPr/>
        </p:nvSpPr>
        <p:spPr>
          <a:xfrm>
            <a:off x="10468678" y="595313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直方体 132"/>
          <p:cNvSpPr/>
          <p:nvPr/>
        </p:nvSpPr>
        <p:spPr>
          <a:xfrm>
            <a:off x="10866725" y="5864248"/>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直方体 133"/>
          <p:cNvSpPr/>
          <p:nvPr/>
        </p:nvSpPr>
        <p:spPr>
          <a:xfrm>
            <a:off x="11174492" y="5864248"/>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直方体 134"/>
          <p:cNvSpPr/>
          <p:nvPr/>
        </p:nvSpPr>
        <p:spPr>
          <a:xfrm>
            <a:off x="11174492" y="550765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直方体 135"/>
          <p:cNvSpPr/>
          <p:nvPr/>
        </p:nvSpPr>
        <p:spPr>
          <a:xfrm>
            <a:off x="9215317" y="592470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直方体 137"/>
          <p:cNvSpPr/>
          <p:nvPr/>
        </p:nvSpPr>
        <p:spPr>
          <a:xfrm>
            <a:off x="9523588" y="592470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直方体 138"/>
          <p:cNvSpPr/>
          <p:nvPr/>
        </p:nvSpPr>
        <p:spPr>
          <a:xfrm>
            <a:off x="9831355" y="592470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直方体 139"/>
          <p:cNvSpPr/>
          <p:nvPr/>
        </p:nvSpPr>
        <p:spPr>
          <a:xfrm>
            <a:off x="9831355" y="556811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直方体 136"/>
          <p:cNvSpPr/>
          <p:nvPr/>
        </p:nvSpPr>
        <p:spPr>
          <a:xfrm>
            <a:off x="9422512" y="602280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直方体 140"/>
          <p:cNvSpPr/>
          <p:nvPr/>
        </p:nvSpPr>
        <p:spPr>
          <a:xfrm>
            <a:off x="7885892" y="5823929"/>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直方体 141"/>
          <p:cNvSpPr/>
          <p:nvPr/>
        </p:nvSpPr>
        <p:spPr>
          <a:xfrm>
            <a:off x="8313946" y="5724521"/>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直方体 142"/>
          <p:cNvSpPr/>
          <p:nvPr/>
        </p:nvSpPr>
        <p:spPr>
          <a:xfrm>
            <a:off x="8194163" y="5823929"/>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直方体 143"/>
          <p:cNvSpPr/>
          <p:nvPr/>
        </p:nvSpPr>
        <p:spPr>
          <a:xfrm>
            <a:off x="8507642" y="582371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直方体 144"/>
          <p:cNvSpPr/>
          <p:nvPr/>
        </p:nvSpPr>
        <p:spPr>
          <a:xfrm>
            <a:off x="8194922" y="546584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直方体 145"/>
          <p:cNvSpPr/>
          <p:nvPr/>
        </p:nvSpPr>
        <p:spPr>
          <a:xfrm>
            <a:off x="6216446" y="6221765"/>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直方体 146"/>
          <p:cNvSpPr/>
          <p:nvPr/>
        </p:nvSpPr>
        <p:spPr>
          <a:xfrm>
            <a:off x="6627843" y="577323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直方体 147"/>
          <p:cNvSpPr/>
          <p:nvPr/>
        </p:nvSpPr>
        <p:spPr>
          <a:xfrm>
            <a:off x="6217499" y="5872642"/>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直方体 148"/>
          <p:cNvSpPr/>
          <p:nvPr/>
        </p:nvSpPr>
        <p:spPr>
          <a:xfrm>
            <a:off x="6525266" y="5872642"/>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直方体 149"/>
          <p:cNvSpPr/>
          <p:nvPr/>
        </p:nvSpPr>
        <p:spPr>
          <a:xfrm>
            <a:off x="6525266" y="5516051"/>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直方体 150"/>
          <p:cNvSpPr/>
          <p:nvPr/>
        </p:nvSpPr>
        <p:spPr>
          <a:xfrm>
            <a:off x="5100681" y="628039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直方体 151"/>
          <p:cNvSpPr/>
          <p:nvPr/>
        </p:nvSpPr>
        <p:spPr>
          <a:xfrm>
            <a:off x="5511388" y="5473252"/>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直方体 152"/>
          <p:cNvSpPr/>
          <p:nvPr/>
        </p:nvSpPr>
        <p:spPr>
          <a:xfrm>
            <a:off x="5101044" y="592304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直方体 153"/>
          <p:cNvSpPr/>
          <p:nvPr/>
        </p:nvSpPr>
        <p:spPr>
          <a:xfrm>
            <a:off x="5408811" y="592304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直方体 154"/>
          <p:cNvSpPr/>
          <p:nvPr/>
        </p:nvSpPr>
        <p:spPr>
          <a:xfrm>
            <a:off x="5408811" y="5566452"/>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直方体 155"/>
          <p:cNvSpPr/>
          <p:nvPr/>
        </p:nvSpPr>
        <p:spPr>
          <a:xfrm>
            <a:off x="4031891" y="6181832"/>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直方体 157"/>
          <p:cNvSpPr/>
          <p:nvPr/>
        </p:nvSpPr>
        <p:spPr>
          <a:xfrm>
            <a:off x="4033270" y="5822458"/>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直方体 158"/>
          <p:cNvSpPr/>
          <p:nvPr/>
        </p:nvSpPr>
        <p:spPr>
          <a:xfrm>
            <a:off x="4341037" y="5822458"/>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直方体 159"/>
          <p:cNvSpPr/>
          <p:nvPr/>
        </p:nvSpPr>
        <p:spPr>
          <a:xfrm>
            <a:off x="4341037" y="546586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直方体 156"/>
          <p:cNvSpPr/>
          <p:nvPr/>
        </p:nvSpPr>
        <p:spPr>
          <a:xfrm>
            <a:off x="4245568" y="5571621"/>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直方体 160"/>
          <p:cNvSpPr/>
          <p:nvPr/>
        </p:nvSpPr>
        <p:spPr>
          <a:xfrm>
            <a:off x="1987454" y="5964857"/>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直方体 161"/>
          <p:cNvSpPr/>
          <p:nvPr/>
        </p:nvSpPr>
        <p:spPr>
          <a:xfrm>
            <a:off x="2293486" y="5964853"/>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直方体 162"/>
          <p:cNvSpPr/>
          <p:nvPr/>
        </p:nvSpPr>
        <p:spPr>
          <a:xfrm>
            <a:off x="1987454" y="5608274"/>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直方体 163"/>
          <p:cNvSpPr/>
          <p:nvPr/>
        </p:nvSpPr>
        <p:spPr>
          <a:xfrm>
            <a:off x="2293783" y="5608270"/>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直方体 164"/>
          <p:cNvSpPr/>
          <p:nvPr/>
        </p:nvSpPr>
        <p:spPr>
          <a:xfrm>
            <a:off x="2201383" y="6051058"/>
            <a:ext cx="407504"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7140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正方形・立方体パズル</a:t>
            </a:r>
            <a:br>
              <a:rPr kumimoji="1" lang="en-US" altLang="ja-JP" dirty="0"/>
            </a:br>
            <a:r>
              <a:rPr kumimoji="1" lang="ja-JP" altLang="en-US" dirty="0"/>
              <a:t>（ペントミノ、クワッドキューブ）</a:t>
            </a:r>
          </a:p>
        </p:txBody>
      </p:sp>
      <p:sp>
        <p:nvSpPr>
          <p:cNvPr id="3" name="コンテンツ プレースホルダー 2"/>
          <p:cNvSpPr>
            <a:spLocks noGrp="1"/>
          </p:cNvSpPr>
          <p:nvPr>
            <p:ph idx="1"/>
          </p:nvPr>
        </p:nvSpPr>
        <p:spPr>
          <a:xfrm>
            <a:off x="838200" y="1825625"/>
            <a:ext cx="10515600" cy="4602884"/>
          </a:xfrm>
        </p:spPr>
        <p:txBody>
          <a:bodyPr>
            <a:normAutofit/>
          </a:bodyPr>
          <a:lstStyle/>
          <a:p>
            <a:r>
              <a:rPr kumimoji="1" lang="ja-JP" altLang="en-US" dirty="0"/>
              <a:t>立方体を</a:t>
            </a:r>
            <a:r>
              <a:rPr kumimoji="1" lang="en-US" altLang="ja-JP" dirty="0"/>
              <a:t>5</a:t>
            </a:r>
            <a:r>
              <a:rPr kumimoji="1" lang="ja-JP" altLang="en-US" dirty="0"/>
              <a:t>個組み合わせてできる形状は</a:t>
            </a:r>
            <a:r>
              <a:rPr kumimoji="1" lang="en-US" altLang="ja-JP" dirty="0"/>
              <a:t>22</a:t>
            </a:r>
            <a:r>
              <a:rPr kumimoji="1" lang="ja-JP" altLang="en-US" dirty="0"/>
              <a:t>通りであると思われる。全部足すと</a:t>
            </a:r>
            <a:r>
              <a:rPr kumimoji="1" lang="en-US" altLang="ja-JP" dirty="0"/>
              <a:t>110</a:t>
            </a:r>
            <a:r>
              <a:rPr kumimoji="1" lang="ja-JP" altLang="en-US" dirty="0"/>
              <a:t>個分。これに</a:t>
            </a:r>
            <a:r>
              <a:rPr kumimoji="1" lang="en-US" altLang="ja-JP" dirty="0"/>
              <a:t>3</a:t>
            </a:r>
            <a:r>
              <a:rPr kumimoji="1" lang="ja-JP" altLang="en-US" dirty="0"/>
              <a:t>ピース分の立方体</a:t>
            </a:r>
            <a:r>
              <a:rPr kumimoji="1" lang="en-US" altLang="ja-JP" dirty="0"/>
              <a:t>15</a:t>
            </a:r>
            <a:r>
              <a:rPr lang="ja-JP" altLang="en-US" dirty="0"/>
              <a:t>個</a:t>
            </a:r>
            <a:r>
              <a:rPr kumimoji="1" lang="ja-JP" altLang="en-US" dirty="0"/>
              <a:t>を加え</a:t>
            </a:r>
            <a:r>
              <a:rPr lang="en-US" altLang="ja-JP" dirty="0"/>
              <a:t>110+15</a:t>
            </a:r>
            <a:r>
              <a:rPr lang="ja-JP" altLang="en-US" dirty="0"/>
              <a:t>＝</a:t>
            </a:r>
            <a:r>
              <a:rPr lang="en-US" altLang="ja-JP" dirty="0"/>
              <a:t>125</a:t>
            </a:r>
            <a:r>
              <a:rPr lang="ja-JP" altLang="en-US" dirty="0"/>
              <a:t>＝</a:t>
            </a:r>
            <a:r>
              <a:rPr lang="en-US" altLang="ja-JP" dirty="0"/>
              <a:t>5</a:t>
            </a:r>
            <a:r>
              <a:rPr lang="ja-JP" altLang="en-US" sz="1800" baseline="70000" dirty="0"/>
              <a:t>３</a:t>
            </a:r>
            <a:r>
              <a:rPr lang="ja-JP" altLang="en-US" dirty="0"/>
              <a:t>の立方体パズル（クワッドキューブ）を作ってみた。</a:t>
            </a:r>
            <a:endParaRPr lang="en-US" altLang="ja-JP" dirty="0"/>
          </a:p>
          <a:p>
            <a:r>
              <a:rPr lang="ja-JP" altLang="en-US" dirty="0"/>
              <a:t>組み合わせを</a:t>
            </a:r>
            <a:r>
              <a:rPr lang="en-US" altLang="ja-JP" dirty="0"/>
              <a:t>22</a:t>
            </a:r>
            <a:r>
              <a:rPr lang="ja-JP" altLang="en-US" dirty="0"/>
              <a:t>通りしか見つけていないが、もう</a:t>
            </a:r>
            <a:r>
              <a:rPr lang="en-US" altLang="ja-JP" dirty="0"/>
              <a:t>3</a:t>
            </a:r>
            <a:r>
              <a:rPr lang="ja-JP" altLang="en-US" dirty="0"/>
              <a:t>通りがあれば完璧なペントキューブだといえるのですが・・・。</a:t>
            </a:r>
            <a:endParaRPr lang="en-US" altLang="ja-JP" dirty="0"/>
          </a:p>
          <a:p>
            <a:r>
              <a:rPr lang="ja-JP" altLang="en-US" dirty="0"/>
              <a:t>これを発展させ</a:t>
            </a:r>
            <a:r>
              <a:rPr lang="en-US" altLang="ja-JP" dirty="0"/>
              <a:t>3</a:t>
            </a:r>
            <a:r>
              <a:rPr lang="ja-JP" altLang="en-US" sz="1800" baseline="70000" dirty="0"/>
              <a:t>３</a:t>
            </a:r>
            <a:r>
              <a:rPr lang="en-US" altLang="ja-JP" dirty="0"/>
              <a:t>+4</a:t>
            </a:r>
            <a:r>
              <a:rPr lang="ja-JP" altLang="en-US" sz="1800" baseline="70000" dirty="0"/>
              <a:t>３</a:t>
            </a:r>
            <a:r>
              <a:rPr lang="en-US" altLang="ja-JP" dirty="0"/>
              <a:t>+5</a:t>
            </a:r>
            <a:r>
              <a:rPr lang="ja-JP" altLang="en-US" sz="1800" baseline="70000" dirty="0"/>
              <a:t>３</a:t>
            </a:r>
            <a:r>
              <a:rPr lang="ja-JP" altLang="en-US" dirty="0"/>
              <a:t>＝</a:t>
            </a:r>
            <a:r>
              <a:rPr lang="en-US" altLang="ja-JP" dirty="0"/>
              <a:t>6</a:t>
            </a:r>
            <a:r>
              <a:rPr lang="ja-JP" altLang="en-US" sz="1800" baseline="70000" dirty="0"/>
              <a:t>３</a:t>
            </a:r>
            <a:r>
              <a:rPr lang="ja-JP" altLang="en-US" dirty="0"/>
              <a:t>の立体パズルもできそう。</a:t>
            </a:r>
            <a:endParaRPr kumimoji="1" lang="ja-JP" altLang="en-US" dirty="0"/>
          </a:p>
        </p:txBody>
      </p:sp>
      <p:sp>
        <p:nvSpPr>
          <p:cNvPr id="4" name="直方体 3"/>
          <p:cNvSpPr/>
          <p:nvPr/>
        </p:nvSpPr>
        <p:spPr>
          <a:xfrm>
            <a:off x="1823814" y="5437536"/>
            <a:ext cx="546931" cy="5896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1952001" y="5437536"/>
            <a:ext cx="136733" cy="589660"/>
          </a:xfrm>
          <a:custGeom>
            <a:avLst/>
            <a:gdLst>
              <a:gd name="connsiteX0" fmla="*/ 136733 w 136733"/>
              <a:gd name="connsiteY0" fmla="*/ 0 h 589660"/>
              <a:gd name="connsiteX1" fmla="*/ 0 w 136733"/>
              <a:gd name="connsiteY1" fmla="*/ 128187 h 589660"/>
              <a:gd name="connsiteX2" fmla="*/ 0 w 136733"/>
              <a:gd name="connsiteY2" fmla="*/ 589660 h 589660"/>
            </a:gdLst>
            <a:ahLst/>
            <a:cxnLst>
              <a:cxn ang="0">
                <a:pos x="connsiteX0" y="connsiteY0"/>
              </a:cxn>
              <a:cxn ang="0">
                <a:pos x="connsiteX1" y="connsiteY1"/>
              </a:cxn>
              <a:cxn ang="0">
                <a:pos x="connsiteX2" y="connsiteY2"/>
              </a:cxn>
            </a:cxnLst>
            <a:rect l="l" t="t" r="r" b="b"/>
            <a:pathLst>
              <a:path w="136733" h="589660">
                <a:moveTo>
                  <a:pt x="136733" y="0"/>
                </a:moveTo>
                <a:lnTo>
                  <a:pt x="0" y="128187"/>
                </a:lnTo>
                <a:lnTo>
                  <a:pt x="0" y="58966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 name="フリーフォーム 5"/>
          <p:cNvSpPr/>
          <p:nvPr/>
        </p:nvSpPr>
        <p:spPr>
          <a:xfrm>
            <a:off x="2095855" y="5444656"/>
            <a:ext cx="136733" cy="589660"/>
          </a:xfrm>
          <a:custGeom>
            <a:avLst/>
            <a:gdLst>
              <a:gd name="connsiteX0" fmla="*/ 136733 w 136733"/>
              <a:gd name="connsiteY0" fmla="*/ 0 h 589660"/>
              <a:gd name="connsiteX1" fmla="*/ 0 w 136733"/>
              <a:gd name="connsiteY1" fmla="*/ 128187 h 589660"/>
              <a:gd name="connsiteX2" fmla="*/ 0 w 136733"/>
              <a:gd name="connsiteY2" fmla="*/ 589660 h 589660"/>
            </a:gdLst>
            <a:ahLst/>
            <a:cxnLst>
              <a:cxn ang="0">
                <a:pos x="connsiteX0" y="connsiteY0"/>
              </a:cxn>
              <a:cxn ang="0">
                <a:pos x="connsiteX1" y="connsiteY1"/>
              </a:cxn>
              <a:cxn ang="0">
                <a:pos x="connsiteX2" y="connsiteY2"/>
              </a:cxn>
            </a:cxnLst>
            <a:rect l="l" t="t" r="r" b="b"/>
            <a:pathLst>
              <a:path w="136733" h="589660">
                <a:moveTo>
                  <a:pt x="136733" y="0"/>
                </a:moveTo>
                <a:lnTo>
                  <a:pt x="0" y="128187"/>
                </a:lnTo>
                <a:lnTo>
                  <a:pt x="0" y="58966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 name="フリーフォーム 6"/>
          <p:cNvSpPr/>
          <p:nvPr/>
        </p:nvSpPr>
        <p:spPr>
          <a:xfrm>
            <a:off x="1832360" y="5591360"/>
            <a:ext cx="546931" cy="153825"/>
          </a:xfrm>
          <a:custGeom>
            <a:avLst/>
            <a:gdLst>
              <a:gd name="connsiteX0" fmla="*/ 0 w 546931"/>
              <a:gd name="connsiteY0" fmla="*/ 153825 h 153825"/>
              <a:gd name="connsiteX1" fmla="*/ 410198 w 546931"/>
              <a:gd name="connsiteY1" fmla="*/ 145279 h 153825"/>
              <a:gd name="connsiteX2" fmla="*/ 546931 w 546931"/>
              <a:gd name="connsiteY2" fmla="*/ 0 h 153825"/>
            </a:gdLst>
            <a:ahLst/>
            <a:cxnLst>
              <a:cxn ang="0">
                <a:pos x="connsiteX0" y="connsiteY0"/>
              </a:cxn>
              <a:cxn ang="0">
                <a:pos x="connsiteX1" y="connsiteY1"/>
              </a:cxn>
              <a:cxn ang="0">
                <a:pos x="connsiteX2" y="connsiteY2"/>
              </a:cxn>
            </a:cxnLst>
            <a:rect l="l" t="t" r="r" b="b"/>
            <a:pathLst>
              <a:path w="546931" h="153825">
                <a:moveTo>
                  <a:pt x="0" y="153825"/>
                </a:moveTo>
                <a:lnTo>
                  <a:pt x="410198" y="145279"/>
                </a:lnTo>
                <a:lnTo>
                  <a:pt x="546931"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フリーフォーム 7"/>
          <p:cNvSpPr/>
          <p:nvPr/>
        </p:nvSpPr>
        <p:spPr>
          <a:xfrm>
            <a:off x="1822389" y="5743760"/>
            <a:ext cx="546931" cy="153825"/>
          </a:xfrm>
          <a:custGeom>
            <a:avLst/>
            <a:gdLst>
              <a:gd name="connsiteX0" fmla="*/ 0 w 546931"/>
              <a:gd name="connsiteY0" fmla="*/ 153825 h 153825"/>
              <a:gd name="connsiteX1" fmla="*/ 410198 w 546931"/>
              <a:gd name="connsiteY1" fmla="*/ 145279 h 153825"/>
              <a:gd name="connsiteX2" fmla="*/ 546931 w 546931"/>
              <a:gd name="connsiteY2" fmla="*/ 0 h 153825"/>
            </a:gdLst>
            <a:ahLst/>
            <a:cxnLst>
              <a:cxn ang="0">
                <a:pos x="connsiteX0" y="connsiteY0"/>
              </a:cxn>
              <a:cxn ang="0">
                <a:pos x="connsiteX1" y="connsiteY1"/>
              </a:cxn>
              <a:cxn ang="0">
                <a:pos x="connsiteX2" y="connsiteY2"/>
              </a:cxn>
            </a:cxnLst>
            <a:rect l="l" t="t" r="r" b="b"/>
            <a:pathLst>
              <a:path w="546931" h="153825">
                <a:moveTo>
                  <a:pt x="0" y="153825"/>
                </a:moveTo>
                <a:lnTo>
                  <a:pt x="410198" y="145279"/>
                </a:lnTo>
                <a:lnTo>
                  <a:pt x="546931"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直方体 8"/>
          <p:cNvSpPr/>
          <p:nvPr/>
        </p:nvSpPr>
        <p:spPr>
          <a:xfrm>
            <a:off x="3514930" y="5290832"/>
            <a:ext cx="692209" cy="73493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3523475" y="5589935"/>
            <a:ext cx="692210" cy="162370"/>
          </a:xfrm>
          <a:custGeom>
            <a:avLst/>
            <a:gdLst>
              <a:gd name="connsiteX0" fmla="*/ 0 w 692210"/>
              <a:gd name="connsiteY0" fmla="*/ 153824 h 162370"/>
              <a:gd name="connsiteX1" fmla="*/ 504202 w 692210"/>
              <a:gd name="connsiteY1" fmla="*/ 162370 h 162370"/>
              <a:gd name="connsiteX2" fmla="*/ 692210 w 692210"/>
              <a:gd name="connsiteY2" fmla="*/ 0 h 162370"/>
            </a:gdLst>
            <a:ahLst/>
            <a:cxnLst>
              <a:cxn ang="0">
                <a:pos x="connsiteX0" y="connsiteY0"/>
              </a:cxn>
              <a:cxn ang="0">
                <a:pos x="connsiteX1" y="connsiteY1"/>
              </a:cxn>
              <a:cxn ang="0">
                <a:pos x="connsiteX2" y="connsiteY2"/>
              </a:cxn>
            </a:cxnLst>
            <a:rect l="l" t="t" r="r" b="b"/>
            <a:pathLst>
              <a:path w="692210" h="162370">
                <a:moveTo>
                  <a:pt x="0" y="153824"/>
                </a:moveTo>
                <a:lnTo>
                  <a:pt x="504202" y="162370"/>
                </a:lnTo>
                <a:lnTo>
                  <a:pt x="69221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3513505" y="5735214"/>
            <a:ext cx="692210" cy="162370"/>
          </a:xfrm>
          <a:custGeom>
            <a:avLst/>
            <a:gdLst>
              <a:gd name="connsiteX0" fmla="*/ 0 w 692210"/>
              <a:gd name="connsiteY0" fmla="*/ 153824 h 162370"/>
              <a:gd name="connsiteX1" fmla="*/ 504202 w 692210"/>
              <a:gd name="connsiteY1" fmla="*/ 162370 h 162370"/>
              <a:gd name="connsiteX2" fmla="*/ 692210 w 692210"/>
              <a:gd name="connsiteY2" fmla="*/ 0 h 162370"/>
            </a:gdLst>
            <a:ahLst/>
            <a:cxnLst>
              <a:cxn ang="0">
                <a:pos x="connsiteX0" y="connsiteY0"/>
              </a:cxn>
              <a:cxn ang="0">
                <a:pos x="connsiteX1" y="connsiteY1"/>
              </a:cxn>
              <a:cxn ang="0">
                <a:pos x="connsiteX2" y="connsiteY2"/>
              </a:cxn>
            </a:cxnLst>
            <a:rect l="l" t="t" r="r" b="b"/>
            <a:pathLst>
              <a:path w="692210" h="162370">
                <a:moveTo>
                  <a:pt x="0" y="153824"/>
                </a:moveTo>
                <a:lnTo>
                  <a:pt x="504202" y="162370"/>
                </a:lnTo>
                <a:lnTo>
                  <a:pt x="69221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3504959" y="5441808"/>
            <a:ext cx="692210" cy="162370"/>
          </a:xfrm>
          <a:custGeom>
            <a:avLst/>
            <a:gdLst>
              <a:gd name="connsiteX0" fmla="*/ 0 w 692210"/>
              <a:gd name="connsiteY0" fmla="*/ 153824 h 162370"/>
              <a:gd name="connsiteX1" fmla="*/ 504202 w 692210"/>
              <a:gd name="connsiteY1" fmla="*/ 162370 h 162370"/>
              <a:gd name="connsiteX2" fmla="*/ 692210 w 692210"/>
              <a:gd name="connsiteY2" fmla="*/ 0 h 162370"/>
            </a:gdLst>
            <a:ahLst/>
            <a:cxnLst>
              <a:cxn ang="0">
                <a:pos x="connsiteX0" y="connsiteY0"/>
              </a:cxn>
              <a:cxn ang="0">
                <a:pos x="connsiteX1" y="connsiteY1"/>
              </a:cxn>
              <a:cxn ang="0">
                <a:pos x="connsiteX2" y="connsiteY2"/>
              </a:cxn>
            </a:cxnLst>
            <a:rect l="l" t="t" r="r" b="b"/>
            <a:pathLst>
              <a:path w="692210" h="162370">
                <a:moveTo>
                  <a:pt x="0" y="153824"/>
                </a:moveTo>
                <a:lnTo>
                  <a:pt x="504202" y="162370"/>
                </a:lnTo>
                <a:lnTo>
                  <a:pt x="69221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3754213" y="5282286"/>
            <a:ext cx="170916" cy="752030"/>
          </a:xfrm>
          <a:custGeom>
            <a:avLst/>
            <a:gdLst>
              <a:gd name="connsiteX0" fmla="*/ 170916 w 170916"/>
              <a:gd name="connsiteY0" fmla="*/ 0 h 752030"/>
              <a:gd name="connsiteX1" fmla="*/ 0 w 170916"/>
              <a:gd name="connsiteY1" fmla="*/ 170916 h 752030"/>
              <a:gd name="connsiteX2" fmla="*/ 8545 w 170916"/>
              <a:gd name="connsiteY2" fmla="*/ 752030 h 752030"/>
            </a:gdLst>
            <a:ahLst/>
            <a:cxnLst>
              <a:cxn ang="0">
                <a:pos x="connsiteX0" y="connsiteY0"/>
              </a:cxn>
              <a:cxn ang="0">
                <a:pos x="connsiteX1" y="connsiteY1"/>
              </a:cxn>
              <a:cxn ang="0">
                <a:pos x="connsiteX2" y="connsiteY2"/>
              </a:cxn>
            </a:cxnLst>
            <a:rect l="l" t="t" r="r" b="b"/>
            <a:pathLst>
              <a:path w="170916" h="752030">
                <a:moveTo>
                  <a:pt x="170916" y="0"/>
                </a:moveTo>
                <a:lnTo>
                  <a:pt x="0" y="170916"/>
                </a:lnTo>
                <a:lnTo>
                  <a:pt x="8545" y="75203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 name="フリーフォーム 13"/>
          <p:cNvSpPr/>
          <p:nvPr/>
        </p:nvSpPr>
        <p:spPr>
          <a:xfrm>
            <a:off x="3898067" y="5280859"/>
            <a:ext cx="170916" cy="752030"/>
          </a:xfrm>
          <a:custGeom>
            <a:avLst/>
            <a:gdLst>
              <a:gd name="connsiteX0" fmla="*/ 170916 w 170916"/>
              <a:gd name="connsiteY0" fmla="*/ 0 h 752030"/>
              <a:gd name="connsiteX1" fmla="*/ 0 w 170916"/>
              <a:gd name="connsiteY1" fmla="*/ 170916 h 752030"/>
              <a:gd name="connsiteX2" fmla="*/ 8545 w 170916"/>
              <a:gd name="connsiteY2" fmla="*/ 752030 h 752030"/>
            </a:gdLst>
            <a:ahLst/>
            <a:cxnLst>
              <a:cxn ang="0">
                <a:pos x="connsiteX0" y="connsiteY0"/>
              </a:cxn>
              <a:cxn ang="0">
                <a:pos x="connsiteX1" y="connsiteY1"/>
              </a:cxn>
              <a:cxn ang="0">
                <a:pos x="connsiteX2" y="connsiteY2"/>
              </a:cxn>
            </a:cxnLst>
            <a:rect l="l" t="t" r="r" b="b"/>
            <a:pathLst>
              <a:path w="170916" h="752030">
                <a:moveTo>
                  <a:pt x="170916" y="0"/>
                </a:moveTo>
                <a:lnTo>
                  <a:pt x="0" y="170916"/>
                </a:lnTo>
                <a:lnTo>
                  <a:pt x="8545" y="75203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フリーフォーム 14"/>
          <p:cNvSpPr/>
          <p:nvPr/>
        </p:nvSpPr>
        <p:spPr>
          <a:xfrm>
            <a:off x="3631720" y="5279436"/>
            <a:ext cx="170916" cy="752030"/>
          </a:xfrm>
          <a:custGeom>
            <a:avLst/>
            <a:gdLst>
              <a:gd name="connsiteX0" fmla="*/ 170916 w 170916"/>
              <a:gd name="connsiteY0" fmla="*/ 0 h 752030"/>
              <a:gd name="connsiteX1" fmla="*/ 0 w 170916"/>
              <a:gd name="connsiteY1" fmla="*/ 170916 h 752030"/>
              <a:gd name="connsiteX2" fmla="*/ 8545 w 170916"/>
              <a:gd name="connsiteY2" fmla="*/ 752030 h 752030"/>
            </a:gdLst>
            <a:ahLst/>
            <a:cxnLst>
              <a:cxn ang="0">
                <a:pos x="connsiteX0" y="connsiteY0"/>
              </a:cxn>
              <a:cxn ang="0">
                <a:pos x="connsiteX1" y="connsiteY1"/>
              </a:cxn>
              <a:cxn ang="0">
                <a:pos x="connsiteX2" y="connsiteY2"/>
              </a:cxn>
            </a:cxnLst>
            <a:rect l="l" t="t" r="r" b="b"/>
            <a:pathLst>
              <a:path w="170916" h="752030">
                <a:moveTo>
                  <a:pt x="170916" y="0"/>
                </a:moveTo>
                <a:lnTo>
                  <a:pt x="0" y="170916"/>
                </a:lnTo>
                <a:lnTo>
                  <a:pt x="8545" y="75203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直方体 15"/>
          <p:cNvSpPr/>
          <p:nvPr/>
        </p:nvSpPr>
        <p:spPr>
          <a:xfrm>
            <a:off x="5571862" y="5174023"/>
            <a:ext cx="972798" cy="98134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5578984" y="5464582"/>
            <a:ext cx="982767" cy="264919"/>
          </a:xfrm>
          <a:custGeom>
            <a:avLst/>
            <a:gdLst>
              <a:gd name="connsiteX0" fmla="*/ 0 w 982767"/>
              <a:gd name="connsiteY0" fmla="*/ 264919 h 264919"/>
              <a:gd name="connsiteX1" fmla="*/ 726393 w 982767"/>
              <a:gd name="connsiteY1" fmla="*/ 256373 h 264919"/>
              <a:gd name="connsiteX2" fmla="*/ 982767 w 982767"/>
              <a:gd name="connsiteY2" fmla="*/ 0 h 264919"/>
            </a:gdLst>
            <a:ahLst/>
            <a:cxnLst>
              <a:cxn ang="0">
                <a:pos x="connsiteX0" y="connsiteY0"/>
              </a:cxn>
              <a:cxn ang="0">
                <a:pos x="connsiteX1" y="connsiteY1"/>
              </a:cxn>
              <a:cxn ang="0">
                <a:pos x="connsiteX2" y="connsiteY2"/>
              </a:cxn>
            </a:cxnLst>
            <a:rect l="l" t="t" r="r" b="b"/>
            <a:pathLst>
              <a:path w="982767" h="264919">
                <a:moveTo>
                  <a:pt x="0" y="264919"/>
                </a:moveTo>
                <a:lnTo>
                  <a:pt x="726393" y="256373"/>
                </a:lnTo>
                <a:lnTo>
                  <a:pt x="982767"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8" name="フリーフォーム 17"/>
          <p:cNvSpPr/>
          <p:nvPr/>
        </p:nvSpPr>
        <p:spPr>
          <a:xfrm>
            <a:off x="5577557" y="5608436"/>
            <a:ext cx="982767" cy="264919"/>
          </a:xfrm>
          <a:custGeom>
            <a:avLst/>
            <a:gdLst>
              <a:gd name="connsiteX0" fmla="*/ 0 w 982767"/>
              <a:gd name="connsiteY0" fmla="*/ 264919 h 264919"/>
              <a:gd name="connsiteX1" fmla="*/ 726393 w 982767"/>
              <a:gd name="connsiteY1" fmla="*/ 256373 h 264919"/>
              <a:gd name="connsiteX2" fmla="*/ 982767 w 982767"/>
              <a:gd name="connsiteY2" fmla="*/ 0 h 264919"/>
            </a:gdLst>
            <a:ahLst/>
            <a:cxnLst>
              <a:cxn ang="0">
                <a:pos x="connsiteX0" y="connsiteY0"/>
              </a:cxn>
              <a:cxn ang="0">
                <a:pos x="connsiteX1" y="connsiteY1"/>
              </a:cxn>
              <a:cxn ang="0">
                <a:pos x="connsiteX2" y="connsiteY2"/>
              </a:cxn>
            </a:cxnLst>
            <a:rect l="l" t="t" r="r" b="b"/>
            <a:pathLst>
              <a:path w="982767" h="264919">
                <a:moveTo>
                  <a:pt x="0" y="264919"/>
                </a:moveTo>
                <a:lnTo>
                  <a:pt x="726393" y="256373"/>
                </a:lnTo>
                <a:lnTo>
                  <a:pt x="982767"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 name="フリーフォーム 18"/>
          <p:cNvSpPr/>
          <p:nvPr/>
        </p:nvSpPr>
        <p:spPr>
          <a:xfrm>
            <a:off x="5576134" y="5752290"/>
            <a:ext cx="982767" cy="264919"/>
          </a:xfrm>
          <a:custGeom>
            <a:avLst/>
            <a:gdLst>
              <a:gd name="connsiteX0" fmla="*/ 0 w 982767"/>
              <a:gd name="connsiteY0" fmla="*/ 264919 h 264919"/>
              <a:gd name="connsiteX1" fmla="*/ 726393 w 982767"/>
              <a:gd name="connsiteY1" fmla="*/ 256373 h 264919"/>
              <a:gd name="connsiteX2" fmla="*/ 982767 w 982767"/>
              <a:gd name="connsiteY2" fmla="*/ 0 h 264919"/>
            </a:gdLst>
            <a:ahLst/>
            <a:cxnLst>
              <a:cxn ang="0">
                <a:pos x="connsiteX0" y="connsiteY0"/>
              </a:cxn>
              <a:cxn ang="0">
                <a:pos x="connsiteX1" y="connsiteY1"/>
              </a:cxn>
              <a:cxn ang="0">
                <a:pos x="connsiteX2" y="connsiteY2"/>
              </a:cxn>
            </a:cxnLst>
            <a:rect l="l" t="t" r="r" b="b"/>
            <a:pathLst>
              <a:path w="982767" h="264919">
                <a:moveTo>
                  <a:pt x="0" y="264919"/>
                </a:moveTo>
                <a:lnTo>
                  <a:pt x="726393" y="256373"/>
                </a:lnTo>
                <a:lnTo>
                  <a:pt x="982767"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フリーフォーム 19"/>
          <p:cNvSpPr/>
          <p:nvPr/>
        </p:nvSpPr>
        <p:spPr>
          <a:xfrm>
            <a:off x="5566877" y="5323947"/>
            <a:ext cx="982767" cy="264919"/>
          </a:xfrm>
          <a:custGeom>
            <a:avLst/>
            <a:gdLst>
              <a:gd name="connsiteX0" fmla="*/ 0 w 982767"/>
              <a:gd name="connsiteY0" fmla="*/ 264919 h 264919"/>
              <a:gd name="connsiteX1" fmla="*/ 726393 w 982767"/>
              <a:gd name="connsiteY1" fmla="*/ 256373 h 264919"/>
              <a:gd name="connsiteX2" fmla="*/ 982767 w 982767"/>
              <a:gd name="connsiteY2" fmla="*/ 0 h 264919"/>
            </a:gdLst>
            <a:ahLst/>
            <a:cxnLst>
              <a:cxn ang="0">
                <a:pos x="connsiteX0" y="connsiteY0"/>
              </a:cxn>
              <a:cxn ang="0">
                <a:pos x="connsiteX1" y="connsiteY1"/>
              </a:cxn>
              <a:cxn ang="0">
                <a:pos x="connsiteX2" y="connsiteY2"/>
              </a:cxn>
            </a:cxnLst>
            <a:rect l="l" t="t" r="r" b="b"/>
            <a:pathLst>
              <a:path w="982767" h="264919">
                <a:moveTo>
                  <a:pt x="0" y="264919"/>
                </a:moveTo>
                <a:lnTo>
                  <a:pt x="726393" y="256373"/>
                </a:lnTo>
                <a:lnTo>
                  <a:pt x="982767"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フリーフォーム 20"/>
          <p:cNvSpPr/>
          <p:nvPr/>
        </p:nvSpPr>
        <p:spPr>
          <a:xfrm>
            <a:off x="5818267" y="5174024"/>
            <a:ext cx="213645" cy="991312"/>
          </a:xfrm>
          <a:custGeom>
            <a:avLst/>
            <a:gdLst>
              <a:gd name="connsiteX0" fmla="*/ 213645 w 213645"/>
              <a:gd name="connsiteY0" fmla="*/ 0 h 991312"/>
              <a:gd name="connsiteX1" fmla="*/ 0 w 213645"/>
              <a:gd name="connsiteY1" fmla="*/ 239282 h 991312"/>
              <a:gd name="connsiteX2" fmla="*/ 8546 w 213645"/>
              <a:gd name="connsiteY2" fmla="*/ 991312 h 991312"/>
            </a:gdLst>
            <a:ahLst/>
            <a:cxnLst>
              <a:cxn ang="0">
                <a:pos x="connsiteX0" y="connsiteY0"/>
              </a:cxn>
              <a:cxn ang="0">
                <a:pos x="connsiteX1" y="connsiteY1"/>
              </a:cxn>
              <a:cxn ang="0">
                <a:pos x="connsiteX2" y="connsiteY2"/>
              </a:cxn>
            </a:cxnLst>
            <a:rect l="l" t="t" r="r" b="b"/>
            <a:pathLst>
              <a:path w="213645" h="991312">
                <a:moveTo>
                  <a:pt x="213645" y="0"/>
                </a:moveTo>
                <a:lnTo>
                  <a:pt x="0" y="239282"/>
                </a:lnTo>
                <a:cubicBezTo>
                  <a:pt x="2849" y="489959"/>
                  <a:pt x="5697" y="740635"/>
                  <a:pt x="8546" y="9913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2" name="フリーフォーム 21"/>
          <p:cNvSpPr/>
          <p:nvPr/>
        </p:nvSpPr>
        <p:spPr>
          <a:xfrm>
            <a:off x="5970667" y="5172596"/>
            <a:ext cx="213645" cy="991312"/>
          </a:xfrm>
          <a:custGeom>
            <a:avLst/>
            <a:gdLst>
              <a:gd name="connsiteX0" fmla="*/ 213645 w 213645"/>
              <a:gd name="connsiteY0" fmla="*/ 0 h 991312"/>
              <a:gd name="connsiteX1" fmla="*/ 0 w 213645"/>
              <a:gd name="connsiteY1" fmla="*/ 239282 h 991312"/>
              <a:gd name="connsiteX2" fmla="*/ 8546 w 213645"/>
              <a:gd name="connsiteY2" fmla="*/ 991312 h 991312"/>
            </a:gdLst>
            <a:ahLst/>
            <a:cxnLst>
              <a:cxn ang="0">
                <a:pos x="connsiteX0" y="connsiteY0"/>
              </a:cxn>
              <a:cxn ang="0">
                <a:pos x="connsiteX1" y="connsiteY1"/>
              </a:cxn>
              <a:cxn ang="0">
                <a:pos x="connsiteX2" y="connsiteY2"/>
              </a:cxn>
            </a:cxnLst>
            <a:rect l="l" t="t" r="r" b="b"/>
            <a:pathLst>
              <a:path w="213645" h="991312">
                <a:moveTo>
                  <a:pt x="213645" y="0"/>
                </a:moveTo>
                <a:lnTo>
                  <a:pt x="0" y="239282"/>
                </a:lnTo>
                <a:cubicBezTo>
                  <a:pt x="2849" y="489959"/>
                  <a:pt x="5697" y="740635"/>
                  <a:pt x="8546" y="9913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3" name="フリーフォーム 22"/>
          <p:cNvSpPr/>
          <p:nvPr/>
        </p:nvSpPr>
        <p:spPr>
          <a:xfrm>
            <a:off x="6123067" y="5179718"/>
            <a:ext cx="213645" cy="991312"/>
          </a:xfrm>
          <a:custGeom>
            <a:avLst/>
            <a:gdLst>
              <a:gd name="connsiteX0" fmla="*/ 213645 w 213645"/>
              <a:gd name="connsiteY0" fmla="*/ 0 h 991312"/>
              <a:gd name="connsiteX1" fmla="*/ 0 w 213645"/>
              <a:gd name="connsiteY1" fmla="*/ 239282 h 991312"/>
              <a:gd name="connsiteX2" fmla="*/ 8546 w 213645"/>
              <a:gd name="connsiteY2" fmla="*/ 991312 h 991312"/>
            </a:gdLst>
            <a:ahLst/>
            <a:cxnLst>
              <a:cxn ang="0">
                <a:pos x="connsiteX0" y="connsiteY0"/>
              </a:cxn>
              <a:cxn ang="0">
                <a:pos x="connsiteX1" y="connsiteY1"/>
              </a:cxn>
              <a:cxn ang="0">
                <a:pos x="connsiteX2" y="connsiteY2"/>
              </a:cxn>
            </a:cxnLst>
            <a:rect l="l" t="t" r="r" b="b"/>
            <a:pathLst>
              <a:path w="213645" h="991312">
                <a:moveTo>
                  <a:pt x="213645" y="0"/>
                </a:moveTo>
                <a:lnTo>
                  <a:pt x="0" y="239282"/>
                </a:lnTo>
                <a:cubicBezTo>
                  <a:pt x="2849" y="489959"/>
                  <a:pt x="5697" y="740635"/>
                  <a:pt x="8546" y="9913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フリーフォーム 23"/>
          <p:cNvSpPr/>
          <p:nvPr/>
        </p:nvSpPr>
        <p:spPr>
          <a:xfrm>
            <a:off x="5685805" y="5182567"/>
            <a:ext cx="213645" cy="991312"/>
          </a:xfrm>
          <a:custGeom>
            <a:avLst/>
            <a:gdLst>
              <a:gd name="connsiteX0" fmla="*/ 213645 w 213645"/>
              <a:gd name="connsiteY0" fmla="*/ 0 h 991312"/>
              <a:gd name="connsiteX1" fmla="*/ 0 w 213645"/>
              <a:gd name="connsiteY1" fmla="*/ 239282 h 991312"/>
              <a:gd name="connsiteX2" fmla="*/ 8546 w 213645"/>
              <a:gd name="connsiteY2" fmla="*/ 991312 h 991312"/>
            </a:gdLst>
            <a:ahLst/>
            <a:cxnLst>
              <a:cxn ang="0">
                <a:pos x="connsiteX0" y="connsiteY0"/>
              </a:cxn>
              <a:cxn ang="0">
                <a:pos x="connsiteX1" y="connsiteY1"/>
              </a:cxn>
              <a:cxn ang="0">
                <a:pos x="connsiteX2" y="connsiteY2"/>
              </a:cxn>
            </a:cxnLst>
            <a:rect l="l" t="t" r="r" b="b"/>
            <a:pathLst>
              <a:path w="213645" h="991312">
                <a:moveTo>
                  <a:pt x="213645" y="0"/>
                </a:moveTo>
                <a:lnTo>
                  <a:pt x="0" y="239282"/>
                </a:lnTo>
                <a:cubicBezTo>
                  <a:pt x="2849" y="489959"/>
                  <a:pt x="5697" y="740635"/>
                  <a:pt x="8546" y="9913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5" name="フリーフォーム 24"/>
          <p:cNvSpPr/>
          <p:nvPr/>
        </p:nvSpPr>
        <p:spPr>
          <a:xfrm>
            <a:off x="1926363" y="5471719"/>
            <a:ext cx="413376" cy="462204"/>
          </a:xfrm>
          <a:custGeom>
            <a:avLst/>
            <a:gdLst>
              <a:gd name="connsiteX0" fmla="*/ 0 w 418744"/>
              <a:gd name="connsiteY0" fmla="*/ 0 h 470019"/>
              <a:gd name="connsiteX1" fmla="*/ 418744 w 418744"/>
              <a:gd name="connsiteY1" fmla="*/ 17092 h 470019"/>
              <a:gd name="connsiteX2" fmla="*/ 401653 w 418744"/>
              <a:gd name="connsiteY2" fmla="*/ 470019 h 470019"/>
              <a:gd name="connsiteX0" fmla="*/ 0 w 401653"/>
              <a:gd name="connsiteY0" fmla="*/ 0 h 470019"/>
              <a:gd name="connsiteX1" fmla="*/ 399206 w 401653"/>
              <a:gd name="connsiteY1" fmla="*/ 9277 h 470019"/>
              <a:gd name="connsiteX2" fmla="*/ 401653 w 401653"/>
              <a:gd name="connsiteY2" fmla="*/ 470019 h 470019"/>
              <a:gd name="connsiteX0" fmla="*/ 0 w 413376"/>
              <a:gd name="connsiteY0" fmla="*/ 0 h 462204"/>
              <a:gd name="connsiteX1" fmla="*/ 399206 w 413376"/>
              <a:gd name="connsiteY1" fmla="*/ 9277 h 462204"/>
              <a:gd name="connsiteX2" fmla="*/ 413376 w 413376"/>
              <a:gd name="connsiteY2" fmla="*/ 462204 h 462204"/>
            </a:gdLst>
            <a:ahLst/>
            <a:cxnLst>
              <a:cxn ang="0">
                <a:pos x="connsiteX0" y="connsiteY0"/>
              </a:cxn>
              <a:cxn ang="0">
                <a:pos x="connsiteX1" y="connsiteY1"/>
              </a:cxn>
              <a:cxn ang="0">
                <a:pos x="connsiteX2" y="connsiteY2"/>
              </a:cxn>
            </a:cxnLst>
            <a:rect l="l" t="t" r="r" b="b"/>
            <a:pathLst>
              <a:path w="413376" h="462204">
                <a:moveTo>
                  <a:pt x="0" y="0"/>
                </a:moveTo>
                <a:lnTo>
                  <a:pt x="399206" y="9277"/>
                </a:lnTo>
                <a:cubicBezTo>
                  <a:pt x="400022" y="162858"/>
                  <a:pt x="412560" y="308623"/>
                  <a:pt x="413376" y="462204"/>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フリーフォーム 25"/>
          <p:cNvSpPr/>
          <p:nvPr/>
        </p:nvSpPr>
        <p:spPr>
          <a:xfrm>
            <a:off x="1890753" y="5513021"/>
            <a:ext cx="401653" cy="470019"/>
          </a:xfrm>
          <a:custGeom>
            <a:avLst/>
            <a:gdLst>
              <a:gd name="connsiteX0" fmla="*/ 0 w 418744"/>
              <a:gd name="connsiteY0" fmla="*/ 0 h 470019"/>
              <a:gd name="connsiteX1" fmla="*/ 418744 w 418744"/>
              <a:gd name="connsiteY1" fmla="*/ 17092 h 470019"/>
              <a:gd name="connsiteX2" fmla="*/ 401653 w 418744"/>
              <a:gd name="connsiteY2" fmla="*/ 470019 h 470019"/>
              <a:gd name="connsiteX0" fmla="*/ 0 w 401653"/>
              <a:gd name="connsiteY0" fmla="*/ 0 h 470019"/>
              <a:gd name="connsiteX1" fmla="*/ 395298 w 401653"/>
              <a:gd name="connsiteY1" fmla="*/ 13184 h 470019"/>
              <a:gd name="connsiteX2" fmla="*/ 401653 w 401653"/>
              <a:gd name="connsiteY2" fmla="*/ 470019 h 470019"/>
            </a:gdLst>
            <a:ahLst/>
            <a:cxnLst>
              <a:cxn ang="0">
                <a:pos x="connsiteX0" y="connsiteY0"/>
              </a:cxn>
              <a:cxn ang="0">
                <a:pos x="connsiteX1" y="connsiteY1"/>
              </a:cxn>
              <a:cxn ang="0">
                <a:pos x="connsiteX2" y="connsiteY2"/>
              </a:cxn>
            </a:cxnLst>
            <a:rect l="l" t="t" r="r" b="b"/>
            <a:pathLst>
              <a:path w="401653" h="470019">
                <a:moveTo>
                  <a:pt x="0" y="0"/>
                </a:moveTo>
                <a:lnTo>
                  <a:pt x="395298" y="13184"/>
                </a:lnTo>
                <a:cubicBezTo>
                  <a:pt x="397416" y="165462"/>
                  <a:pt x="399535" y="317741"/>
                  <a:pt x="401653" y="47001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フリーフォーム 26"/>
          <p:cNvSpPr/>
          <p:nvPr/>
        </p:nvSpPr>
        <p:spPr>
          <a:xfrm>
            <a:off x="3615068" y="5351602"/>
            <a:ext cx="515816" cy="582246"/>
          </a:xfrm>
          <a:custGeom>
            <a:avLst/>
            <a:gdLst>
              <a:gd name="connsiteX0" fmla="*/ 0 w 531447"/>
              <a:gd name="connsiteY0" fmla="*/ 0 h 566616"/>
              <a:gd name="connsiteX1" fmla="*/ 508000 w 531447"/>
              <a:gd name="connsiteY1" fmla="*/ 15631 h 566616"/>
              <a:gd name="connsiteX2" fmla="*/ 531447 w 531447"/>
              <a:gd name="connsiteY2" fmla="*/ 566616 h 566616"/>
              <a:gd name="connsiteX0" fmla="*/ 0 w 515816"/>
              <a:gd name="connsiteY0" fmla="*/ 0 h 582246"/>
              <a:gd name="connsiteX1" fmla="*/ 508000 w 515816"/>
              <a:gd name="connsiteY1" fmla="*/ 15631 h 582246"/>
              <a:gd name="connsiteX2" fmla="*/ 515816 w 515816"/>
              <a:gd name="connsiteY2" fmla="*/ 582246 h 582246"/>
            </a:gdLst>
            <a:ahLst/>
            <a:cxnLst>
              <a:cxn ang="0">
                <a:pos x="connsiteX0" y="connsiteY0"/>
              </a:cxn>
              <a:cxn ang="0">
                <a:pos x="connsiteX1" y="connsiteY1"/>
              </a:cxn>
              <a:cxn ang="0">
                <a:pos x="connsiteX2" y="connsiteY2"/>
              </a:cxn>
            </a:cxnLst>
            <a:rect l="l" t="t" r="r" b="b"/>
            <a:pathLst>
              <a:path w="515816" h="582246">
                <a:moveTo>
                  <a:pt x="0" y="0"/>
                </a:moveTo>
                <a:lnTo>
                  <a:pt x="508000" y="15631"/>
                </a:lnTo>
                <a:lnTo>
                  <a:pt x="515816" y="582246"/>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フリーフォーム 29"/>
          <p:cNvSpPr/>
          <p:nvPr/>
        </p:nvSpPr>
        <p:spPr>
          <a:xfrm>
            <a:off x="3658472" y="5316064"/>
            <a:ext cx="515816" cy="582246"/>
          </a:xfrm>
          <a:custGeom>
            <a:avLst/>
            <a:gdLst>
              <a:gd name="connsiteX0" fmla="*/ 0 w 531447"/>
              <a:gd name="connsiteY0" fmla="*/ 0 h 566616"/>
              <a:gd name="connsiteX1" fmla="*/ 508000 w 531447"/>
              <a:gd name="connsiteY1" fmla="*/ 15631 h 566616"/>
              <a:gd name="connsiteX2" fmla="*/ 531447 w 531447"/>
              <a:gd name="connsiteY2" fmla="*/ 566616 h 566616"/>
              <a:gd name="connsiteX0" fmla="*/ 0 w 515816"/>
              <a:gd name="connsiteY0" fmla="*/ 0 h 582246"/>
              <a:gd name="connsiteX1" fmla="*/ 508000 w 515816"/>
              <a:gd name="connsiteY1" fmla="*/ 15631 h 582246"/>
              <a:gd name="connsiteX2" fmla="*/ 515816 w 515816"/>
              <a:gd name="connsiteY2" fmla="*/ 582246 h 582246"/>
            </a:gdLst>
            <a:ahLst/>
            <a:cxnLst>
              <a:cxn ang="0">
                <a:pos x="connsiteX0" y="connsiteY0"/>
              </a:cxn>
              <a:cxn ang="0">
                <a:pos x="connsiteX1" y="connsiteY1"/>
              </a:cxn>
              <a:cxn ang="0">
                <a:pos x="connsiteX2" y="connsiteY2"/>
              </a:cxn>
            </a:cxnLst>
            <a:rect l="l" t="t" r="r" b="b"/>
            <a:pathLst>
              <a:path w="515816" h="582246">
                <a:moveTo>
                  <a:pt x="0" y="0"/>
                </a:moveTo>
                <a:lnTo>
                  <a:pt x="508000" y="15631"/>
                </a:lnTo>
                <a:lnTo>
                  <a:pt x="515816" y="582246"/>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フリーフォーム 30"/>
          <p:cNvSpPr/>
          <p:nvPr/>
        </p:nvSpPr>
        <p:spPr>
          <a:xfrm>
            <a:off x="3580127" y="5399517"/>
            <a:ext cx="515816" cy="582246"/>
          </a:xfrm>
          <a:custGeom>
            <a:avLst/>
            <a:gdLst>
              <a:gd name="connsiteX0" fmla="*/ 0 w 531447"/>
              <a:gd name="connsiteY0" fmla="*/ 0 h 566616"/>
              <a:gd name="connsiteX1" fmla="*/ 508000 w 531447"/>
              <a:gd name="connsiteY1" fmla="*/ 15631 h 566616"/>
              <a:gd name="connsiteX2" fmla="*/ 531447 w 531447"/>
              <a:gd name="connsiteY2" fmla="*/ 566616 h 566616"/>
              <a:gd name="connsiteX0" fmla="*/ 0 w 515816"/>
              <a:gd name="connsiteY0" fmla="*/ 0 h 582246"/>
              <a:gd name="connsiteX1" fmla="*/ 508000 w 515816"/>
              <a:gd name="connsiteY1" fmla="*/ 15631 h 582246"/>
              <a:gd name="connsiteX2" fmla="*/ 515816 w 515816"/>
              <a:gd name="connsiteY2" fmla="*/ 582246 h 582246"/>
            </a:gdLst>
            <a:ahLst/>
            <a:cxnLst>
              <a:cxn ang="0">
                <a:pos x="connsiteX0" y="connsiteY0"/>
              </a:cxn>
              <a:cxn ang="0">
                <a:pos x="connsiteX1" y="connsiteY1"/>
              </a:cxn>
              <a:cxn ang="0">
                <a:pos x="connsiteX2" y="connsiteY2"/>
              </a:cxn>
            </a:cxnLst>
            <a:rect l="l" t="t" r="r" b="b"/>
            <a:pathLst>
              <a:path w="515816" h="582246">
                <a:moveTo>
                  <a:pt x="0" y="0"/>
                </a:moveTo>
                <a:lnTo>
                  <a:pt x="508000" y="15631"/>
                </a:lnTo>
                <a:lnTo>
                  <a:pt x="515816" y="582246"/>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2" name="フリーフォーム 31"/>
          <p:cNvSpPr/>
          <p:nvPr/>
        </p:nvSpPr>
        <p:spPr>
          <a:xfrm>
            <a:off x="5628778" y="5370172"/>
            <a:ext cx="730738" cy="730739"/>
          </a:xfrm>
          <a:custGeom>
            <a:avLst/>
            <a:gdLst>
              <a:gd name="connsiteX0" fmla="*/ 0 w 730738"/>
              <a:gd name="connsiteY0" fmla="*/ 0 h 730739"/>
              <a:gd name="connsiteX1" fmla="*/ 730738 w 730738"/>
              <a:gd name="connsiteY1" fmla="*/ 7815 h 730739"/>
              <a:gd name="connsiteX2" fmla="*/ 726830 w 730738"/>
              <a:gd name="connsiteY2" fmla="*/ 730739 h 730739"/>
            </a:gdLst>
            <a:ahLst/>
            <a:cxnLst>
              <a:cxn ang="0">
                <a:pos x="connsiteX0" y="connsiteY0"/>
              </a:cxn>
              <a:cxn ang="0">
                <a:pos x="connsiteX1" y="connsiteY1"/>
              </a:cxn>
              <a:cxn ang="0">
                <a:pos x="connsiteX2" y="connsiteY2"/>
              </a:cxn>
            </a:cxnLst>
            <a:rect l="l" t="t" r="r" b="b"/>
            <a:pathLst>
              <a:path w="730738" h="730739">
                <a:moveTo>
                  <a:pt x="0" y="0"/>
                </a:moveTo>
                <a:lnTo>
                  <a:pt x="730738" y="7815"/>
                </a:lnTo>
                <a:cubicBezTo>
                  <a:pt x="729435" y="248790"/>
                  <a:pt x="728133" y="489764"/>
                  <a:pt x="726830" y="73073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 name="フリーフォーム 32"/>
          <p:cNvSpPr/>
          <p:nvPr/>
        </p:nvSpPr>
        <p:spPr>
          <a:xfrm>
            <a:off x="5680073" y="5320798"/>
            <a:ext cx="730738" cy="730739"/>
          </a:xfrm>
          <a:custGeom>
            <a:avLst/>
            <a:gdLst>
              <a:gd name="connsiteX0" fmla="*/ 0 w 730738"/>
              <a:gd name="connsiteY0" fmla="*/ 0 h 730739"/>
              <a:gd name="connsiteX1" fmla="*/ 730738 w 730738"/>
              <a:gd name="connsiteY1" fmla="*/ 7815 h 730739"/>
              <a:gd name="connsiteX2" fmla="*/ 726830 w 730738"/>
              <a:gd name="connsiteY2" fmla="*/ 730739 h 730739"/>
            </a:gdLst>
            <a:ahLst/>
            <a:cxnLst>
              <a:cxn ang="0">
                <a:pos x="connsiteX0" y="connsiteY0"/>
              </a:cxn>
              <a:cxn ang="0">
                <a:pos x="connsiteX1" y="connsiteY1"/>
              </a:cxn>
              <a:cxn ang="0">
                <a:pos x="connsiteX2" y="connsiteY2"/>
              </a:cxn>
            </a:cxnLst>
            <a:rect l="l" t="t" r="r" b="b"/>
            <a:pathLst>
              <a:path w="730738" h="730739">
                <a:moveTo>
                  <a:pt x="0" y="0"/>
                </a:moveTo>
                <a:lnTo>
                  <a:pt x="730738" y="7815"/>
                </a:lnTo>
                <a:cubicBezTo>
                  <a:pt x="729435" y="248790"/>
                  <a:pt x="728133" y="489764"/>
                  <a:pt x="726830" y="73073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4" name="フリーフォーム 33"/>
          <p:cNvSpPr/>
          <p:nvPr/>
        </p:nvSpPr>
        <p:spPr>
          <a:xfrm>
            <a:off x="5772612" y="5225662"/>
            <a:ext cx="730738" cy="730739"/>
          </a:xfrm>
          <a:custGeom>
            <a:avLst/>
            <a:gdLst>
              <a:gd name="connsiteX0" fmla="*/ 0 w 730738"/>
              <a:gd name="connsiteY0" fmla="*/ 0 h 730739"/>
              <a:gd name="connsiteX1" fmla="*/ 730738 w 730738"/>
              <a:gd name="connsiteY1" fmla="*/ 7815 h 730739"/>
              <a:gd name="connsiteX2" fmla="*/ 726830 w 730738"/>
              <a:gd name="connsiteY2" fmla="*/ 730739 h 730739"/>
            </a:gdLst>
            <a:ahLst/>
            <a:cxnLst>
              <a:cxn ang="0">
                <a:pos x="connsiteX0" y="connsiteY0"/>
              </a:cxn>
              <a:cxn ang="0">
                <a:pos x="connsiteX1" y="connsiteY1"/>
              </a:cxn>
              <a:cxn ang="0">
                <a:pos x="connsiteX2" y="connsiteY2"/>
              </a:cxn>
            </a:cxnLst>
            <a:rect l="l" t="t" r="r" b="b"/>
            <a:pathLst>
              <a:path w="730738" h="730739">
                <a:moveTo>
                  <a:pt x="0" y="0"/>
                </a:moveTo>
                <a:lnTo>
                  <a:pt x="730738" y="7815"/>
                </a:lnTo>
                <a:cubicBezTo>
                  <a:pt x="729435" y="248790"/>
                  <a:pt x="728133" y="489764"/>
                  <a:pt x="726830" y="73073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5" name="フリーフォーム 34"/>
          <p:cNvSpPr/>
          <p:nvPr/>
        </p:nvSpPr>
        <p:spPr>
          <a:xfrm>
            <a:off x="5715607" y="5269614"/>
            <a:ext cx="730738" cy="730739"/>
          </a:xfrm>
          <a:custGeom>
            <a:avLst/>
            <a:gdLst>
              <a:gd name="connsiteX0" fmla="*/ 0 w 730738"/>
              <a:gd name="connsiteY0" fmla="*/ 0 h 730739"/>
              <a:gd name="connsiteX1" fmla="*/ 730738 w 730738"/>
              <a:gd name="connsiteY1" fmla="*/ 7815 h 730739"/>
              <a:gd name="connsiteX2" fmla="*/ 726830 w 730738"/>
              <a:gd name="connsiteY2" fmla="*/ 730739 h 730739"/>
            </a:gdLst>
            <a:ahLst/>
            <a:cxnLst>
              <a:cxn ang="0">
                <a:pos x="connsiteX0" y="connsiteY0"/>
              </a:cxn>
              <a:cxn ang="0">
                <a:pos x="connsiteX1" y="connsiteY1"/>
              </a:cxn>
              <a:cxn ang="0">
                <a:pos x="connsiteX2" y="connsiteY2"/>
              </a:cxn>
            </a:cxnLst>
            <a:rect l="l" t="t" r="r" b="b"/>
            <a:pathLst>
              <a:path w="730738" h="730739">
                <a:moveTo>
                  <a:pt x="0" y="0"/>
                </a:moveTo>
                <a:lnTo>
                  <a:pt x="730738" y="7815"/>
                </a:lnTo>
                <a:cubicBezTo>
                  <a:pt x="729435" y="248790"/>
                  <a:pt x="728133" y="489764"/>
                  <a:pt x="726830" y="73073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6" name="直方体 35"/>
          <p:cNvSpPr/>
          <p:nvPr/>
        </p:nvSpPr>
        <p:spPr>
          <a:xfrm>
            <a:off x="8093441" y="5003852"/>
            <a:ext cx="1187863" cy="120835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a:off x="8210603" y="5002810"/>
            <a:ext cx="296985" cy="1207477"/>
          </a:xfrm>
          <a:custGeom>
            <a:avLst/>
            <a:gdLst>
              <a:gd name="connsiteX0" fmla="*/ 296985 w 296985"/>
              <a:gd name="connsiteY0" fmla="*/ 0 h 1207477"/>
              <a:gd name="connsiteX1" fmla="*/ 0 w 296985"/>
              <a:gd name="connsiteY1" fmla="*/ 293077 h 1207477"/>
              <a:gd name="connsiteX2" fmla="*/ 11723 w 296985"/>
              <a:gd name="connsiteY2" fmla="*/ 1207477 h 1207477"/>
            </a:gdLst>
            <a:ahLst/>
            <a:cxnLst>
              <a:cxn ang="0">
                <a:pos x="connsiteX0" y="connsiteY0"/>
              </a:cxn>
              <a:cxn ang="0">
                <a:pos x="connsiteX1" y="connsiteY1"/>
              </a:cxn>
              <a:cxn ang="0">
                <a:pos x="connsiteX2" y="connsiteY2"/>
              </a:cxn>
            </a:cxnLst>
            <a:rect l="l" t="t" r="r" b="b"/>
            <a:pathLst>
              <a:path w="296985" h="1207477">
                <a:moveTo>
                  <a:pt x="296985" y="0"/>
                </a:moveTo>
                <a:lnTo>
                  <a:pt x="0" y="293077"/>
                </a:lnTo>
                <a:lnTo>
                  <a:pt x="11723" y="120747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8347259" y="5011971"/>
            <a:ext cx="296985" cy="1207477"/>
          </a:xfrm>
          <a:custGeom>
            <a:avLst/>
            <a:gdLst>
              <a:gd name="connsiteX0" fmla="*/ 296985 w 296985"/>
              <a:gd name="connsiteY0" fmla="*/ 0 h 1207477"/>
              <a:gd name="connsiteX1" fmla="*/ 0 w 296985"/>
              <a:gd name="connsiteY1" fmla="*/ 293077 h 1207477"/>
              <a:gd name="connsiteX2" fmla="*/ 11723 w 296985"/>
              <a:gd name="connsiteY2" fmla="*/ 1207477 h 1207477"/>
            </a:gdLst>
            <a:ahLst/>
            <a:cxnLst>
              <a:cxn ang="0">
                <a:pos x="connsiteX0" y="connsiteY0"/>
              </a:cxn>
              <a:cxn ang="0">
                <a:pos x="connsiteX1" y="connsiteY1"/>
              </a:cxn>
              <a:cxn ang="0">
                <a:pos x="connsiteX2" y="connsiteY2"/>
              </a:cxn>
            </a:cxnLst>
            <a:rect l="l" t="t" r="r" b="b"/>
            <a:pathLst>
              <a:path w="296985" h="1207477">
                <a:moveTo>
                  <a:pt x="296985" y="0"/>
                </a:moveTo>
                <a:lnTo>
                  <a:pt x="0" y="293077"/>
                </a:lnTo>
                <a:lnTo>
                  <a:pt x="11723" y="120747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8503635" y="5010301"/>
            <a:ext cx="296985" cy="1207477"/>
          </a:xfrm>
          <a:custGeom>
            <a:avLst/>
            <a:gdLst>
              <a:gd name="connsiteX0" fmla="*/ 296985 w 296985"/>
              <a:gd name="connsiteY0" fmla="*/ 0 h 1207477"/>
              <a:gd name="connsiteX1" fmla="*/ 0 w 296985"/>
              <a:gd name="connsiteY1" fmla="*/ 293077 h 1207477"/>
              <a:gd name="connsiteX2" fmla="*/ 11723 w 296985"/>
              <a:gd name="connsiteY2" fmla="*/ 1207477 h 1207477"/>
            </a:gdLst>
            <a:ahLst/>
            <a:cxnLst>
              <a:cxn ang="0">
                <a:pos x="connsiteX0" y="connsiteY0"/>
              </a:cxn>
              <a:cxn ang="0">
                <a:pos x="connsiteX1" y="connsiteY1"/>
              </a:cxn>
              <a:cxn ang="0">
                <a:pos x="connsiteX2" y="connsiteY2"/>
              </a:cxn>
            </a:cxnLst>
            <a:rect l="l" t="t" r="r" b="b"/>
            <a:pathLst>
              <a:path w="296985" h="1207477">
                <a:moveTo>
                  <a:pt x="296985" y="0"/>
                </a:moveTo>
                <a:lnTo>
                  <a:pt x="0" y="293077"/>
                </a:lnTo>
                <a:lnTo>
                  <a:pt x="11723" y="120747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8653260" y="5011646"/>
            <a:ext cx="296985" cy="1207477"/>
          </a:xfrm>
          <a:custGeom>
            <a:avLst/>
            <a:gdLst>
              <a:gd name="connsiteX0" fmla="*/ 296985 w 296985"/>
              <a:gd name="connsiteY0" fmla="*/ 0 h 1207477"/>
              <a:gd name="connsiteX1" fmla="*/ 0 w 296985"/>
              <a:gd name="connsiteY1" fmla="*/ 293077 h 1207477"/>
              <a:gd name="connsiteX2" fmla="*/ 11723 w 296985"/>
              <a:gd name="connsiteY2" fmla="*/ 1207477 h 1207477"/>
            </a:gdLst>
            <a:ahLst/>
            <a:cxnLst>
              <a:cxn ang="0">
                <a:pos x="connsiteX0" y="connsiteY0"/>
              </a:cxn>
              <a:cxn ang="0">
                <a:pos x="connsiteX1" y="connsiteY1"/>
              </a:cxn>
              <a:cxn ang="0">
                <a:pos x="connsiteX2" y="connsiteY2"/>
              </a:cxn>
            </a:cxnLst>
            <a:rect l="l" t="t" r="r" b="b"/>
            <a:pathLst>
              <a:path w="296985" h="1207477">
                <a:moveTo>
                  <a:pt x="296985" y="0"/>
                </a:moveTo>
                <a:lnTo>
                  <a:pt x="0" y="293077"/>
                </a:lnTo>
                <a:lnTo>
                  <a:pt x="11723" y="120747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8814243" y="5008673"/>
            <a:ext cx="296985" cy="1207477"/>
          </a:xfrm>
          <a:custGeom>
            <a:avLst/>
            <a:gdLst>
              <a:gd name="connsiteX0" fmla="*/ 296985 w 296985"/>
              <a:gd name="connsiteY0" fmla="*/ 0 h 1207477"/>
              <a:gd name="connsiteX1" fmla="*/ 0 w 296985"/>
              <a:gd name="connsiteY1" fmla="*/ 293077 h 1207477"/>
              <a:gd name="connsiteX2" fmla="*/ 11723 w 296985"/>
              <a:gd name="connsiteY2" fmla="*/ 1207477 h 1207477"/>
            </a:gdLst>
            <a:ahLst/>
            <a:cxnLst>
              <a:cxn ang="0">
                <a:pos x="connsiteX0" y="connsiteY0"/>
              </a:cxn>
              <a:cxn ang="0">
                <a:pos x="connsiteX1" y="connsiteY1"/>
              </a:cxn>
              <a:cxn ang="0">
                <a:pos x="connsiteX2" y="connsiteY2"/>
              </a:cxn>
            </a:cxnLst>
            <a:rect l="l" t="t" r="r" b="b"/>
            <a:pathLst>
              <a:path w="296985" h="1207477">
                <a:moveTo>
                  <a:pt x="296985" y="0"/>
                </a:moveTo>
                <a:lnTo>
                  <a:pt x="0" y="293077"/>
                </a:lnTo>
                <a:lnTo>
                  <a:pt x="11723" y="120747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8093567" y="5182567"/>
            <a:ext cx="1191846" cy="293077"/>
          </a:xfrm>
          <a:custGeom>
            <a:avLst/>
            <a:gdLst>
              <a:gd name="connsiteX0" fmla="*/ 0 w 1191846"/>
              <a:gd name="connsiteY0" fmla="*/ 293077 h 293077"/>
              <a:gd name="connsiteX1" fmla="*/ 890953 w 1191846"/>
              <a:gd name="connsiteY1" fmla="*/ 293077 h 293077"/>
              <a:gd name="connsiteX2" fmla="*/ 1191846 w 1191846"/>
              <a:gd name="connsiteY2" fmla="*/ 0 h 293077"/>
            </a:gdLst>
            <a:ahLst/>
            <a:cxnLst>
              <a:cxn ang="0">
                <a:pos x="connsiteX0" y="connsiteY0"/>
              </a:cxn>
              <a:cxn ang="0">
                <a:pos x="connsiteX1" y="connsiteY1"/>
              </a:cxn>
              <a:cxn ang="0">
                <a:pos x="connsiteX2" y="connsiteY2"/>
              </a:cxn>
            </a:cxnLst>
            <a:rect l="l" t="t" r="r" b="b"/>
            <a:pathLst>
              <a:path w="1191846" h="293077">
                <a:moveTo>
                  <a:pt x="0" y="293077"/>
                </a:moveTo>
                <a:lnTo>
                  <a:pt x="890953" y="293077"/>
                </a:lnTo>
                <a:lnTo>
                  <a:pt x="1191846"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3" name="フリーフォーム 42"/>
          <p:cNvSpPr/>
          <p:nvPr/>
        </p:nvSpPr>
        <p:spPr>
          <a:xfrm>
            <a:off x="8089458" y="5345197"/>
            <a:ext cx="1191846" cy="293077"/>
          </a:xfrm>
          <a:custGeom>
            <a:avLst/>
            <a:gdLst>
              <a:gd name="connsiteX0" fmla="*/ 0 w 1191846"/>
              <a:gd name="connsiteY0" fmla="*/ 293077 h 293077"/>
              <a:gd name="connsiteX1" fmla="*/ 890953 w 1191846"/>
              <a:gd name="connsiteY1" fmla="*/ 293077 h 293077"/>
              <a:gd name="connsiteX2" fmla="*/ 1191846 w 1191846"/>
              <a:gd name="connsiteY2" fmla="*/ 0 h 293077"/>
            </a:gdLst>
            <a:ahLst/>
            <a:cxnLst>
              <a:cxn ang="0">
                <a:pos x="connsiteX0" y="connsiteY0"/>
              </a:cxn>
              <a:cxn ang="0">
                <a:pos x="connsiteX1" y="connsiteY1"/>
              </a:cxn>
              <a:cxn ang="0">
                <a:pos x="connsiteX2" y="connsiteY2"/>
              </a:cxn>
            </a:cxnLst>
            <a:rect l="l" t="t" r="r" b="b"/>
            <a:pathLst>
              <a:path w="1191846" h="293077">
                <a:moveTo>
                  <a:pt x="0" y="293077"/>
                </a:moveTo>
                <a:lnTo>
                  <a:pt x="890953" y="293077"/>
                </a:lnTo>
                <a:lnTo>
                  <a:pt x="1191846"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4" name="フリーフォーム 43"/>
          <p:cNvSpPr/>
          <p:nvPr/>
        </p:nvSpPr>
        <p:spPr>
          <a:xfrm>
            <a:off x="8098645" y="5491150"/>
            <a:ext cx="1191846" cy="293077"/>
          </a:xfrm>
          <a:custGeom>
            <a:avLst/>
            <a:gdLst>
              <a:gd name="connsiteX0" fmla="*/ 0 w 1191846"/>
              <a:gd name="connsiteY0" fmla="*/ 293077 h 293077"/>
              <a:gd name="connsiteX1" fmla="*/ 890953 w 1191846"/>
              <a:gd name="connsiteY1" fmla="*/ 293077 h 293077"/>
              <a:gd name="connsiteX2" fmla="*/ 1191846 w 1191846"/>
              <a:gd name="connsiteY2" fmla="*/ 0 h 293077"/>
            </a:gdLst>
            <a:ahLst/>
            <a:cxnLst>
              <a:cxn ang="0">
                <a:pos x="connsiteX0" y="connsiteY0"/>
              </a:cxn>
              <a:cxn ang="0">
                <a:pos x="connsiteX1" y="connsiteY1"/>
              </a:cxn>
              <a:cxn ang="0">
                <a:pos x="connsiteX2" y="connsiteY2"/>
              </a:cxn>
            </a:cxnLst>
            <a:rect l="l" t="t" r="r" b="b"/>
            <a:pathLst>
              <a:path w="1191846" h="293077">
                <a:moveTo>
                  <a:pt x="0" y="293077"/>
                </a:moveTo>
                <a:lnTo>
                  <a:pt x="890953" y="293077"/>
                </a:lnTo>
                <a:lnTo>
                  <a:pt x="1191846"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5" name="フリーフォーム 44"/>
          <p:cNvSpPr/>
          <p:nvPr/>
        </p:nvSpPr>
        <p:spPr>
          <a:xfrm>
            <a:off x="8093193" y="5646068"/>
            <a:ext cx="1191846" cy="293077"/>
          </a:xfrm>
          <a:custGeom>
            <a:avLst/>
            <a:gdLst>
              <a:gd name="connsiteX0" fmla="*/ 0 w 1191846"/>
              <a:gd name="connsiteY0" fmla="*/ 293077 h 293077"/>
              <a:gd name="connsiteX1" fmla="*/ 890953 w 1191846"/>
              <a:gd name="connsiteY1" fmla="*/ 293077 h 293077"/>
              <a:gd name="connsiteX2" fmla="*/ 1191846 w 1191846"/>
              <a:gd name="connsiteY2" fmla="*/ 0 h 293077"/>
            </a:gdLst>
            <a:ahLst/>
            <a:cxnLst>
              <a:cxn ang="0">
                <a:pos x="connsiteX0" y="connsiteY0"/>
              </a:cxn>
              <a:cxn ang="0">
                <a:pos x="connsiteX1" y="connsiteY1"/>
              </a:cxn>
              <a:cxn ang="0">
                <a:pos x="connsiteX2" y="connsiteY2"/>
              </a:cxn>
            </a:cxnLst>
            <a:rect l="l" t="t" r="r" b="b"/>
            <a:pathLst>
              <a:path w="1191846" h="293077">
                <a:moveTo>
                  <a:pt x="0" y="293077"/>
                </a:moveTo>
                <a:lnTo>
                  <a:pt x="890953" y="293077"/>
                </a:lnTo>
                <a:lnTo>
                  <a:pt x="1191846"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6" name="フリーフォーム 45"/>
          <p:cNvSpPr/>
          <p:nvPr/>
        </p:nvSpPr>
        <p:spPr>
          <a:xfrm>
            <a:off x="8097176" y="5785916"/>
            <a:ext cx="1191846" cy="293077"/>
          </a:xfrm>
          <a:custGeom>
            <a:avLst/>
            <a:gdLst>
              <a:gd name="connsiteX0" fmla="*/ 0 w 1191846"/>
              <a:gd name="connsiteY0" fmla="*/ 293077 h 293077"/>
              <a:gd name="connsiteX1" fmla="*/ 890953 w 1191846"/>
              <a:gd name="connsiteY1" fmla="*/ 293077 h 293077"/>
              <a:gd name="connsiteX2" fmla="*/ 1191846 w 1191846"/>
              <a:gd name="connsiteY2" fmla="*/ 0 h 293077"/>
            </a:gdLst>
            <a:ahLst/>
            <a:cxnLst>
              <a:cxn ang="0">
                <a:pos x="connsiteX0" y="connsiteY0"/>
              </a:cxn>
              <a:cxn ang="0">
                <a:pos x="connsiteX1" y="connsiteY1"/>
              </a:cxn>
              <a:cxn ang="0">
                <a:pos x="connsiteX2" y="connsiteY2"/>
              </a:cxn>
            </a:cxnLst>
            <a:rect l="l" t="t" r="r" b="b"/>
            <a:pathLst>
              <a:path w="1191846" h="293077">
                <a:moveTo>
                  <a:pt x="0" y="293077"/>
                </a:moveTo>
                <a:lnTo>
                  <a:pt x="890953" y="293077"/>
                </a:lnTo>
                <a:lnTo>
                  <a:pt x="1191846"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7" name="フリーフォーム 46"/>
          <p:cNvSpPr/>
          <p:nvPr/>
        </p:nvSpPr>
        <p:spPr>
          <a:xfrm>
            <a:off x="8355382" y="5053611"/>
            <a:ext cx="894861" cy="922216"/>
          </a:xfrm>
          <a:custGeom>
            <a:avLst/>
            <a:gdLst>
              <a:gd name="connsiteX0" fmla="*/ 0 w 894861"/>
              <a:gd name="connsiteY0" fmla="*/ 0 h 922216"/>
              <a:gd name="connsiteX1" fmla="*/ 890953 w 894861"/>
              <a:gd name="connsiteY1" fmla="*/ 11723 h 922216"/>
              <a:gd name="connsiteX2" fmla="*/ 894861 w 894861"/>
              <a:gd name="connsiteY2" fmla="*/ 922216 h 922216"/>
            </a:gdLst>
            <a:ahLst/>
            <a:cxnLst>
              <a:cxn ang="0">
                <a:pos x="connsiteX0" y="connsiteY0"/>
              </a:cxn>
              <a:cxn ang="0">
                <a:pos x="connsiteX1" y="connsiteY1"/>
              </a:cxn>
              <a:cxn ang="0">
                <a:pos x="connsiteX2" y="connsiteY2"/>
              </a:cxn>
            </a:cxnLst>
            <a:rect l="l" t="t" r="r" b="b"/>
            <a:pathLst>
              <a:path w="894861" h="922216">
                <a:moveTo>
                  <a:pt x="0" y="0"/>
                </a:moveTo>
                <a:lnTo>
                  <a:pt x="890953" y="11723"/>
                </a:lnTo>
                <a:cubicBezTo>
                  <a:pt x="892256" y="315221"/>
                  <a:pt x="893558" y="618718"/>
                  <a:pt x="894861" y="92221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フリーフォーム 48"/>
          <p:cNvSpPr/>
          <p:nvPr/>
        </p:nvSpPr>
        <p:spPr>
          <a:xfrm>
            <a:off x="8286151" y="5092956"/>
            <a:ext cx="894861" cy="922216"/>
          </a:xfrm>
          <a:custGeom>
            <a:avLst/>
            <a:gdLst>
              <a:gd name="connsiteX0" fmla="*/ 0 w 894861"/>
              <a:gd name="connsiteY0" fmla="*/ 0 h 922216"/>
              <a:gd name="connsiteX1" fmla="*/ 890953 w 894861"/>
              <a:gd name="connsiteY1" fmla="*/ 11723 h 922216"/>
              <a:gd name="connsiteX2" fmla="*/ 894861 w 894861"/>
              <a:gd name="connsiteY2" fmla="*/ 922216 h 922216"/>
            </a:gdLst>
            <a:ahLst/>
            <a:cxnLst>
              <a:cxn ang="0">
                <a:pos x="connsiteX0" y="connsiteY0"/>
              </a:cxn>
              <a:cxn ang="0">
                <a:pos x="connsiteX1" y="connsiteY1"/>
              </a:cxn>
              <a:cxn ang="0">
                <a:pos x="connsiteX2" y="connsiteY2"/>
              </a:cxn>
            </a:cxnLst>
            <a:rect l="l" t="t" r="r" b="b"/>
            <a:pathLst>
              <a:path w="894861" h="922216">
                <a:moveTo>
                  <a:pt x="0" y="0"/>
                </a:moveTo>
                <a:lnTo>
                  <a:pt x="890953" y="11723"/>
                </a:lnTo>
                <a:cubicBezTo>
                  <a:pt x="892256" y="315221"/>
                  <a:pt x="893558" y="618718"/>
                  <a:pt x="894861" y="92221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0" name="フリーフォーム 49"/>
          <p:cNvSpPr/>
          <p:nvPr/>
        </p:nvSpPr>
        <p:spPr>
          <a:xfrm>
            <a:off x="8235112" y="5145053"/>
            <a:ext cx="894861" cy="922216"/>
          </a:xfrm>
          <a:custGeom>
            <a:avLst/>
            <a:gdLst>
              <a:gd name="connsiteX0" fmla="*/ 0 w 894861"/>
              <a:gd name="connsiteY0" fmla="*/ 0 h 922216"/>
              <a:gd name="connsiteX1" fmla="*/ 890953 w 894861"/>
              <a:gd name="connsiteY1" fmla="*/ 11723 h 922216"/>
              <a:gd name="connsiteX2" fmla="*/ 894861 w 894861"/>
              <a:gd name="connsiteY2" fmla="*/ 922216 h 922216"/>
            </a:gdLst>
            <a:ahLst/>
            <a:cxnLst>
              <a:cxn ang="0">
                <a:pos x="connsiteX0" y="connsiteY0"/>
              </a:cxn>
              <a:cxn ang="0">
                <a:pos x="connsiteX1" y="connsiteY1"/>
              </a:cxn>
              <a:cxn ang="0">
                <a:pos x="connsiteX2" y="connsiteY2"/>
              </a:cxn>
            </a:cxnLst>
            <a:rect l="l" t="t" r="r" b="b"/>
            <a:pathLst>
              <a:path w="894861" h="922216">
                <a:moveTo>
                  <a:pt x="0" y="0"/>
                </a:moveTo>
                <a:lnTo>
                  <a:pt x="890953" y="11723"/>
                </a:lnTo>
                <a:cubicBezTo>
                  <a:pt x="892256" y="315221"/>
                  <a:pt x="893558" y="618718"/>
                  <a:pt x="894861" y="92221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1" name="フリーフォーム 50"/>
          <p:cNvSpPr/>
          <p:nvPr/>
        </p:nvSpPr>
        <p:spPr>
          <a:xfrm>
            <a:off x="8178223" y="5191964"/>
            <a:ext cx="894861" cy="922216"/>
          </a:xfrm>
          <a:custGeom>
            <a:avLst/>
            <a:gdLst>
              <a:gd name="connsiteX0" fmla="*/ 0 w 894861"/>
              <a:gd name="connsiteY0" fmla="*/ 0 h 922216"/>
              <a:gd name="connsiteX1" fmla="*/ 890953 w 894861"/>
              <a:gd name="connsiteY1" fmla="*/ 11723 h 922216"/>
              <a:gd name="connsiteX2" fmla="*/ 894861 w 894861"/>
              <a:gd name="connsiteY2" fmla="*/ 922216 h 922216"/>
            </a:gdLst>
            <a:ahLst/>
            <a:cxnLst>
              <a:cxn ang="0">
                <a:pos x="connsiteX0" y="connsiteY0"/>
              </a:cxn>
              <a:cxn ang="0">
                <a:pos x="connsiteX1" y="connsiteY1"/>
              </a:cxn>
              <a:cxn ang="0">
                <a:pos x="connsiteX2" y="connsiteY2"/>
              </a:cxn>
            </a:cxnLst>
            <a:rect l="l" t="t" r="r" b="b"/>
            <a:pathLst>
              <a:path w="894861" h="922216">
                <a:moveTo>
                  <a:pt x="0" y="0"/>
                </a:moveTo>
                <a:lnTo>
                  <a:pt x="890953" y="11723"/>
                </a:lnTo>
                <a:cubicBezTo>
                  <a:pt x="892256" y="315221"/>
                  <a:pt x="893558" y="618718"/>
                  <a:pt x="894861" y="92221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2" name="フリーフォーム 51"/>
          <p:cNvSpPr/>
          <p:nvPr/>
        </p:nvSpPr>
        <p:spPr>
          <a:xfrm>
            <a:off x="8143989" y="5245197"/>
            <a:ext cx="894861" cy="922216"/>
          </a:xfrm>
          <a:custGeom>
            <a:avLst/>
            <a:gdLst>
              <a:gd name="connsiteX0" fmla="*/ 0 w 894861"/>
              <a:gd name="connsiteY0" fmla="*/ 0 h 922216"/>
              <a:gd name="connsiteX1" fmla="*/ 890953 w 894861"/>
              <a:gd name="connsiteY1" fmla="*/ 11723 h 922216"/>
              <a:gd name="connsiteX2" fmla="*/ 894861 w 894861"/>
              <a:gd name="connsiteY2" fmla="*/ 922216 h 922216"/>
            </a:gdLst>
            <a:ahLst/>
            <a:cxnLst>
              <a:cxn ang="0">
                <a:pos x="connsiteX0" y="connsiteY0"/>
              </a:cxn>
              <a:cxn ang="0">
                <a:pos x="connsiteX1" y="connsiteY1"/>
              </a:cxn>
              <a:cxn ang="0">
                <a:pos x="connsiteX2" y="connsiteY2"/>
              </a:cxn>
            </a:cxnLst>
            <a:rect l="l" t="t" r="r" b="b"/>
            <a:pathLst>
              <a:path w="894861" h="922216">
                <a:moveTo>
                  <a:pt x="0" y="0"/>
                </a:moveTo>
                <a:lnTo>
                  <a:pt x="890953" y="11723"/>
                </a:lnTo>
                <a:cubicBezTo>
                  <a:pt x="892256" y="315221"/>
                  <a:pt x="893558" y="618718"/>
                  <a:pt x="894861" y="92221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3" name="テキスト ボックス 52"/>
          <p:cNvSpPr txBox="1"/>
          <p:nvPr/>
        </p:nvSpPr>
        <p:spPr>
          <a:xfrm>
            <a:off x="6905557" y="5486709"/>
            <a:ext cx="372104" cy="369332"/>
          </a:xfrm>
          <a:prstGeom prst="rect">
            <a:avLst/>
          </a:prstGeom>
          <a:noFill/>
        </p:spPr>
        <p:txBody>
          <a:bodyPr wrap="square" rtlCol="0">
            <a:spAutoFit/>
          </a:bodyPr>
          <a:lstStyle/>
          <a:p>
            <a:r>
              <a:rPr kumimoji="1" lang="ja-JP" altLang="en-US" b="1" dirty="0"/>
              <a:t>＝</a:t>
            </a:r>
          </a:p>
        </p:txBody>
      </p:sp>
      <p:sp>
        <p:nvSpPr>
          <p:cNvPr id="55" name="テキスト ボックス 54"/>
          <p:cNvSpPr txBox="1"/>
          <p:nvPr/>
        </p:nvSpPr>
        <p:spPr>
          <a:xfrm>
            <a:off x="2658971" y="5544835"/>
            <a:ext cx="372104" cy="369332"/>
          </a:xfrm>
          <a:prstGeom prst="rect">
            <a:avLst/>
          </a:prstGeom>
          <a:noFill/>
        </p:spPr>
        <p:txBody>
          <a:bodyPr wrap="square" rtlCol="0">
            <a:spAutoFit/>
          </a:bodyPr>
          <a:lstStyle/>
          <a:p>
            <a:r>
              <a:rPr kumimoji="1" lang="en-US" altLang="ja-JP" b="1" dirty="0"/>
              <a:t>+</a:t>
            </a:r>
            <a:endParaRPr kumimoji="1" lang="ja-JP" altLang="en-US" b="1" dirty="0"/>
          </a:p>
        </p:txBody>
      </p:sp>
      <p:sp>
        <p:nvSpPr>
          <p:cNvPr id="56" name="テキスト ボックス 55"/>
          <p:cNvSpPr txBox="1"/>
          <p:nvPr/>
        </p:nvSpPr>
        <p:spPr>
          <a:xfrm>
            <a:off x="4610838" y="5534996"/>
            <a:ext cx="372104" cy="369332"/>
          </a:xfrm>
          <a:prstGeom prst="rect">
            <a:avLst/>
          </a:prstGeom>
          <a:noFill/>
        </p:spPr>
        <p:txBody>
          <a:bodyPr wrap="square" rtlCol="0">
            <a:spAutoFit/>
          </a:bodyPr>
          <a:lstStyle/>
          <a:p>
            <a:r>
              <a:rPr kumimoji="1" lang="en-US" altLang="ja-JP" b="1" dirty="0"/>
              <a:t>+</a:t>
            </a:r>
            <a:endParaRPr kumimoji="1" lang="ja-JP" altLang="en-US" b="1" dirty="0"/>
          </a:p>
        </p:txBody>
      </p:sp>
      <p:sp>
        <p:nvSpPr>
          <p:cNvPr id="57" name="テキスト ボックス 56"/>
          <p:cNvSpPr txBox="1"/>
          <p:nvPr/>
        </p:nvSpPr>
        <p:spPr>
          <a:xfrm>
            <a:off x="1061516" y="6262012"/>
            <a:ext cx="1917702" cy="369332"/>
          </a:xfrm>
          <a:prstGeom prst="rect">
            <a:avLst/>
          </a:prstGeom>
          <a:noFill/>
        </p:spPr>
        <p:txBody>
          <a:bodyPr wrap="square" rtlCol="0">
            <a:spAutoFit/>
          </a:bodyPr>
          <a:lstStyle/>
          <a:p>
            <a:r>
              <a:rPr kumimoji="1" lang="ja-JP" altLang="en-US" dirty="0"/>
              <a:t>トリオキューブ</a:t>
            </a:r>
          </a:p>
        </p:txBody>
      </p:sp>
      <p:sp>
        <p:nvSpPr>
          <p:cNvPr id="58" name="テキスト ボックス 57"/>
          <p:cNvSpPr txBox="1"/>
          <p:nvPr/>
        </p:nvSpPr>
        <p:spPr>
          <a:xfrm>
            <a:off x="5282331" y="6368873"/>
            <a:ext cx="1895115" cy="369332"/>
          </a:xfrm>
          <a:prstGeom prst="rect">
            <a:avLst/>
          </a:prstGeom>
          <a:noFill/>
        </p:spPr>
        <p:txBody>
          <a:bodyPr wrap="square" rtlCol="0">
            <a:spAutoFit/>
          </a:bodyPr>
          <a:lstStyle/>
          <a:p>
            <a:r>
              <a:rPr kumimoji="1" lang="ja-JP" altLang="en-US" dirty="0"/>
              <a:t>ペントキューブ</a:t>
            </a:r>
          </a:p>
        </p:txBody>
      </p:sp>
      <p:sp>
        <p:nvSpPr>
          <p:cNvPr id="59" name="テキスト ボックス 58"/>
          <p:cNvSpPr txBox="1"/>
          <p:nvPr/>
        </p:nvSpPr>
        <p:spPr>
          <a:xfrm>
            <a:off x="2984163" y="6346120"/>
            <a:ext cx="2327204" cy="369332"/>
          </a:xfrm>
          <a:prstGeom prst="rect">
            <a:avLst/>
          </a:prstGeom>
          <a:noFill/>
        </p:spPr>
        <p:txBody>
          <a:bodyPr wrap="square" rtlCol="0">
            <a:spAutoFit/>
          </a:bodyPr>
          <a:lstStyle/>
          <a:p>
            <a:r>
              <a:rPr kumimoji="1" lang="ja-JP" altLang="en-US" dirty="0"/>
              <a:t>クワッドキューブ</a:t>
            </a:r>
          </a:p>
        </p:txBody>
      </p:sp>
      <p:sp>
        <p:nvSpPr>
          <p:cNvPr id="60" name="テキスト ボックス 59"/>
          <p:cNvSpPr txBox="1"/>
          <p:nvPr/>
        </p:nvSpPr>
        <p:spPr>
          <a:xfrm>
            <a:off x="7892901" y="6378780"/>
            <a:ext cx="1815438" cy="369332"/>
          </a:xfrm>
          <a:prstGeom prst="rect">
            <a:avLst/>
          </a:prstGeom>
          <a:noFill/>
        </p:spPr>
        <p:txBody>
          <a:bodyPr wrap="square" rtlCol="0">
            <a:spAutoFit/>
          </a:bodyPr>
          <a:lstStyle/>
          <a:p>
            <a:r>
              <a:rPr kumimoji="1" lang="ja-JP" altLang="en-US" dirty="0"/>
              <a:t>ヘキサキューブ</a:t>
            </a:r>
          </a:p>
        </p:txBody>
      </p:sp>
      <p:sp>
        <p:nvSpPr>
          <p:cNvPr id="61" name="テキスト ボックス 60"/>
          <p:cNvSpPr txBox="1"/>
          <p:nvPr/>
        </p:nvSpPr>
        <p:spPr>
          <a:xfrm>
            <a:off x="1808846" y="5600266"/>
            <a:ext cx="802409" cy="369332"/>
          </a:xfrm>
          <a:prstGeom prst="rect">
            <a:avLst/>
          </a:prstGeom>
          <a:noFill/>
        </p:spPr>
        <p:txBody>
          <a:bodyPr wrap="square" rtlCol="0">
            <a:spAutoFit/>
          </a:bodyPr>
          <a:lstStyle/>
          <a:p>
            <a:r>
              <a:rPr kumimoji="1" lang="en-US" altLang="ja-JP" b="1" dirty="0">
                <a:ln>
                  <a:solidFill>
                    <a:schemeClr val="bg1"/>
                  </a:solidFill>
                </a:ln>
                <a:solidFill>
                  <a:srgbClr val="FF0000"/>
                </a:solidFill>
              </a:rPr>
              <a:t>27</a:t>
            </a:r>
            <a:endParaRPr kumimoji="1" lang="ja-JP" altLang="en-US" b="1" dirty="0">
              <a:ln>
                <a:solidFill>
                  <a:schemeClr val="bg1"/>
                </a:solidFill>
              </a:ln>
              <a:solidFill>
                <a:srgbClr val="FF0000"/>
              </a:solidFill>
            </a:endParaRPr>
          </a:p>
        </p:txBody>
      </p:sp>
      <p:sp>
        <p:nvSpPr>
          <p:cNvPr id="63" name="テキスト ボックス 62"/>
          <p:cNvSpPr txBox="1"/>
          <p:nvPr/>
        </p:nvSpPr>
        <p:spPr>
          <a:xfrm>
            <a:off x="3541693" y="5549482"/>
            <a:ext cx="802409" cy="369332"/>
          </a:xfrm>
          <a:prstGeom prst="rect">
            <a:avLst/>
          </a:prstGeom>
          <a:noFill/>
        </p:spPr>
        <p:txBody>
          <a:bodyPr wrap="square" rtlCol="0">
            <a:spAutoFit/>
          </a:bodyPr>
          <a:lstStyle/>
          <a:p>
            <a:r>
              <a:rPr kumimoji="1" lang="en-US" altLang="ja-JP" b="1" dirty="0">
                <a:ln>
                  <a:solidFill>
                    <a:schemeClr val="bg1"/>
                  </a:solidFill>
                </a:ln>
                <a:solidFill>
                  <a:srgbClr val="FF0000"/>
                </a:solidFill>
              </a:rPr>
              <a:t>64</a:t>
            </a:r>
            <a:endParaRPr kumimoji="1" lang="ja-JP" altLang="en-US" b="1" dirty="0">
              <a:ln>
                <a:solidFill>
                  <a:schemeClr val="bg1"/>
                </a:solidFill>
              </a:ln>
              <a:solidFill>
                <a:srgbClr val="FF0000"/>
              </a:solidFill>
            </a:endParaRPr>
          </a:p>
        </p:txBody>
      </p:sp>
      <p:sp>
        <p:nvSpPr>
          <p:cNvPr id="64" name="テキスト ボックス 63"/>
          <p:cNvSpPr txBox="1"/>
          <p:nvPr/>
        </p:nvSpPr>
        <p:spPr>
          <a:xfrm>
            <a:off x="5627357" y="5631923"/>
            <a:ext cx="802409" cy="369332"/>
          </a:xfrm>
          <a:prstGeom prst="rect">
            <a:avLst/>
          </a:prstGeom>
          <a:noFill/>
        </p:spPr>
        <p:txBody>
          <a:bodyPr wrap="square" rtlCol="0">
            <a:spAutoFit/>
          </a:bodyPr>
          <a:lstStyle/>
          <a:p>
            <a:r>
              <a:rPr kumimoji="1" lang="en-US" altLang="ja-JP" b="1" dirty="0">
                <a:ln>
                  <a:solidFill>
                    <a:schemeClr val="bg1"/>
                  </a:solidFill>
                </a:ln>
                <a:solidFill>
                  <a:srgbClr val="FF0000"/>
                </a:solidFill>
              </a:rPr>
              <a:t>125</a:t>
            </a:r>
            <a:endParaRPr kumimoji="1" lang="ja-JP" altLang="en-US" b="1" dirty="0">
              <a:ln>
                <a:solidFill>
                  <a:schemeClr val="bg1"/>
                </a:solidFill>
              </a:ln>
              <a:solidFill>
                <a:srgbClr val="FF0000"/>
              </a:solidFill>
            </a:endParaRPr>
          </a:p>
        </p:txBody>
      </p:sp>
      <p:sp>
        <p:nvSpPr>
          <p:cNvPr id="65" name="テキスト ボックス 64"/>
          <p:cNvSpPr txBox="1"/>
          <p:nvPr/>
        </p:nvSpPr>
        <p:spPr>
          <a:xfrm>
            <a:off x="8254130" y="5592516"/>
            <a:ext cx="802409" cy="369332"/>
          </a:xfrm>
          <a:prstGeom prst="rect">
            <a:avLst/>
          </a:prstGeom>
          <a:noFill/>
        </p:spPr>
        <p:txBody>
          <a:bodyPr wrap="square" rtlCol="0">
            <a:spAutoFit/>
          </a:bodyPr>
          <a:lstStyle/>
          <a:p>
            <a:r>
              <a:rPr kumimoji="1" lang="en-US" altLang="ja-JP" b="1" dirty="0">
                <a:ln>
                  <a:solidFill>
                    <a:schemeClr val="bg1"/>
                  </a:solidFill>
                </a:ln>
                <a:solidFill>
                  <a:srgbClr val="FF0000"/>
                </a:solidFill>
              </a:rPr>
              <a:t>216</a:t>
            </a:r>
            <a:endParaRPr kumimoji="1" lang="ja-JP" altLang="en-US" b="1" dirty="0">
              <a:ln>
                <a:solidFill>
                  <a:schemeClr val="bg1"/>
                </a:solidFill>
              </a:ln>
              <a:solidFill>
                <a:srgbClr val="FF0000"/>
              </a:solidFill>
            </a:endParaRPr>
          </a:p>
        </p:txBody>
      </p:sp>
    </p:spTree>
    <p:extLst>
      <p:ext uri="{BB962C8B-B14F-4D97-AF65-F5344CB8AC3E}">
        <p14:creationId xmlns:p14="http://schemas.microsoft.com/office/powerpoint/2010/main" val="72984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正多面体の入子パズル</a:t>
            </a:r>
          </a:p>
        </p:txBody>
      </p:sp>
      <p:sp>
        <p:nvSpPr>
          <p:cNvPr id="3" name="コンテンツ プレースホルダー 2"/>
          <p:cNvSpPr>
            <a:spLocks noGrp="1"/>
          </p:cNvSpPr>
          <p:nvPr>
            <p:ph idx="1"/>
          </p:nvPr>
        </p:nvSpPr>
        <p:spPr/>
        <p:txBody>
          <a:bodyPr/>
          <a:lstStyle/>
          <a:p>
            <a:r>
              <a:rPr kumimoji="1" lang="ja-JP" altLang="en-US" dirty="0"/>
              <a:t>全部で</a:t>
            </a:r>
            <a:r>
              <a:rPr kumimoji="1" lang="en-US" altLang="ja-JP" dirty="0"/>
              <a:t>5</a:t>
            </a:r>
            <a:r>
              <a:rPr kumimoji="1" lang="ja-JP" altLang="en-US" dirty="0"/>
              <a:t>種しかない正多面体同士には内接・外接の関係が必ず存在する</a:t>
            </a:r>
            <a:endParaRPr kumimoji="1" lang="en-US" altLang="ja-JP" dirty="0"/>
          </a:p>
          <a:p>
            <a:r>
              <a:rPr kumimoji="1" lang="ja-JP" altLang="en-US" dirty="0"/>
              <a:t>本パズルは正多面体の各面中心を頂点にした相対関係や辺接触、点接触を利用し外接側を同形に分割することで入子状にさせた立体から成っている。</a:t>
            </a:r>
            <a:endParaRPr kumimoji="1" lang="en-US" altLang="ja-JP" dirty="0"/>
          </a:p>
          <a:p>
            <a:r>
              <a:rPr lang="ja-JP" altLang="en-US" dirty="0"/>
              <a:t>分割された外接側ピース外面に着色を施しパズル性を向上させた</a:t>
            </a:r>
            <a:endParaRPr lang="en-US" altLang="ja-JP" dirty="0"/>
          </a:p>
          <a:p>
            <a:r>
              <a:rPr kumimoji="1" lang="ja-JP" altLang="en-US" dirty="0"/>
              <a:t>そのことで、必要色数（塗分け問題）や塗分け数（順列問題）の考察へも発展させることができる。</a:t>
            </a:r>
          </a:p>
        </p:txBody>
      </p:sp>
    </p:spTree>
    <p:extLst>
      <p:ext uri="{BB962C8B-B14F-4D97-AF65-F5344CB8AC3E}">
        <p14:creationId xmlns:p14="http://schemas.microsoft.com/office/powerpoint/2010/main" val="198685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2218543"/>
            <a:ext cx="4408358" cy="3958419"/>
          </a:xfrm>
        </p:spPr>
        <p:txBody>
          <a:bodyPr/>
          <a:lstStyle/>
          <a:p>
            <a:r>
              <a:rPr lang="ja-JP" altLang="en-US" dirty="0"/>
              <a:t>全部で</a:t>
            </a:r>
            <a:r>
              <a:rPr lang="en-US" altLang="ja-JP" dirty="0"/>
              <a:t>5</a:t>
            </a:r>
            <a:r>
              <a:rPr lang="ja-JP" altLang="en-US" dirty="0"/>
              <a:t>種しかない正多面体同士には内接・外接の関係が必ず存在する</a:t>
            </a:r>
          </a:p>
          <a:p>
            <a:r>
              <a:rPr lang="ja-JP" altLang="en-US" dirty="0"/>
              <a:t>本パズルは正多面体の各面中心を頂点にした相対関係や辺接触、点接触を利用し外接側を同形に分割することで入子状にさせた立体から成っている。</a:t>
            </a:r>
          </a:p>
          <a:p>
            <a:endParaRPr kumimoji="1" lang="ja-JP" altLang="en-US" dirty="0"/>
          </a:p>
        </p:txBody>
      </p:sp>
      <p:pic>
        <p:nvPicPr>
          <p:cNvPr id="5" name="図 4"/>
          <p:cNvPicPr>
            <a:picLocks noChangeAspect="1"/>
          </p:cNvPicPr>
          <p:nvPr/>
        </p:nvPicPr>
        <p:blipFill rotWithShape="1">
          <a:blip r:embed="rId2"/>
          <a:srcRect r="1342" b="3364"/>
          <a:stretch/>
        </p:blipFill>
        <p:spPr>
          <a:xfrm>
            <a:off x="5246558" y="568363"/>
            <a:ext cx="6550701" cy="5817447"/>
          </a:xfrm>
          <a:prstGeom prst="rect">
            <a:avLst/>
          </a:prstGeom>
        </p:spPr>
      </p:pic>
      <p:sp>
        <p:nvSpPr>
          <p:cNvPr id="6" name="タイトル 1"/>
          <p:cNvSpPr>
            <a:spLocks noGrp="1"/>
          </p:cNvSpPr>
          <p:nvPr>
            <p:ph type="title"/>
          </p:nvPr>
        </p:nvSpPr>
        <p:spPr>
          <a:xfrm>
            <a:off x="838200" y="365125"/>
            <a:ext cx="10515600" cy="1958350"/>
          </a:xfrm>
        </p:spPr>
        <p:txBody>
          <a:bodyPr>
            <a:normAutofit/>
          </a:bodyPr>
          <a:lstStyle/>
          <a:p>
            <a:r>
              <a:rPr kumimoji="1" lang="ja-JP" altLang="en-US" sz="5400" dirty="0"/>
              <a:t>正多面体の</a:t>
            </a:r>
            <a:br>
              <a:rPr kumimoji="1" lang="en-US" altLang="ja-JP" sz="5400" dirty="0"/>
            </a:br>
            <a:r>
              <a:rPr kumimoji="1" lang="ja-JP" altLang="en-US" sz="5400" dirty="0"/>
              <a:t>入子パズル</a:t>
            </a:r>
          </a:p>
        </p:txBody>
      </p:sp>
    </p:spTree>
    <p:extLst>
      <p:ext uri="{BB962C8B-B14F-4D97-AF65-F5344CB8AC3E}">
        <p14:creationId xmlns:p14="http://schemas.microsoft.com/office/powerpoint/2010/main" val="25387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518C55E-BC8B-97C7-A7BC-DF2B402E941C}"/>
              </a:ext>
            </a:extLst>
          </p:cNvPr>
          <p:cNvPicPr>
            <a:picLocks noChangeAspect="1"/>
          </p:cNvPicPr>
          <p:nvPr/>
        </p:nvPicPr>
        <p:blipFill>
          <a:blip r:embed="rId2"/>
          <a:stretch>
            <a:fillRect/>
          </a:stretch>
        </p:blipFill>
        <p:spPr>
          <a:xfrm>
            <a:off x="675046" y="2205475"/>
            <a:ext cx="2337506" cy="2153338"/>
          </a:xfrm>
          <a:prstGeom prst="rect">
            <a:avLst/>
          </a:prstGeom>
        </p:spPr>
      </p:pic>
      <p:pic>
        <p:nvPicPr>
          <p:cNvPr id="5" name="図 4">
            <a:extLst>
              <a:ext uri="{FF2B5EF4-FFF2-40B4-BE49-F238E27FC236}">
                <a16:creationId xmlns:a16="http://schemas.microsoft.com/office/drawing/2014/main" id="{D580EF7E-E6F0-AA89-30CE-D8AF79CD20B7}"/>
              </a:ext>
            </a:extLst>
          </p:cNvPr>
          <p:cNvPicPr>
            <a:picLocks noChangeAspect="1"/>
          </p:cNvPicPr>
          <p:nvPr/>
        </p:nvPicPr>
        <p:blipFill>
          <a:blip r:embed="rId3"/>
          <a:stretch>
            <a:fillRect/>
          </a:stretch>
        </p:blipFill>
        <p:spPr>
          <a:xfrm>
            <a:off x="5529101" y="3574960"/>
            <a:ext cx="3391795" cy="2329032"/>
          </a:xfrm>
          <a:prstGeom prst="rect">
            <a:avLst/>
          </a:prstGeom>
        </p:spPr>
      </p:pic>
      <p:pic>
        <p:nvPicPr>
          <p:cNvPr id="6" name="図 5">
            <a:extLst>
              <a:ext uri="{FF2B5EF4-FFF2-40B4-BE49-F238E27FC236}">
                <a16:creationId xmlns:a16="http://schemas.microsoft.com/office/drawing/2014/main" id="{3C9AF129-C2FB-FAAA-F8B5-1E647C96A288}"/>
              </a:ext>
            </a:extLst>
          </p:cNvPr>
          <p:cNvPicPr>
            <a:picLocks noChangeAspect="1"/>
          </p:cNvPicPr>
          <p:nvPr/>
        </p:nvPicPr>
        <p:blipFill>
          <a:blip r:embed="rId4"/>
          <a:stretch>
            <a:fillRect/>
          </a:stretch>
        </p:blipFill>
        <p:spPr>
          <a:xfrm>
            <a:off x="8790601" y="3662807"/>
            <a:ext cx="2980039" cy="2871013"/>
          </a:xfrm>
          <a:prstGeom prst="rect">
            <a:avLst/>
          </a:prstGeom>
        </p:spPr>
      </p:pic>
      <p:pic>
        <p:nvPicPr>
          <p:cNvPr id="7" name="図 6">
            <a:extLst>
              <a:ext uri="{FF2B5EF4-FFF2-40B4-BE49-F238E27FC236}">
                <a16:creationId xmlns:a16="http://schemas.microsoft.com/office/drawing/2014/main" id="{8CD7B708-A354-FFC6-36FE-16D5F54039C1}"/>
              </a:ext>
            </a:extLst>
          </p:cNvPr>
          <p:cNvPicPr>
            <a:picLocks noChangeAspect="1"/>
          </p:cNvPicPr>
          <p:nvPr/>
        </p:nvPicPr>
        <p:blipFill>
          <a:blip r:embed="rId5"/>
          <a:stretch>
            <a:fillRect/>
          </a:stretch>
        </p:blipFill>
        <p:spPr>
          <a:xfrm>
            <a:off x="3012552" y="3102422"/>
            <a:ext cx="2721716" cy="2329032"/>
          </a:xfrm>
          <a:prstGeom prst="rect">
            <a:avLst/>
          </a:prstGeom>
        </p:spPr>
      </p:pic>
      <p:pic>
        <p:nvPicPr>
          <p:cNvPr id="9" name="図 8">
            <a:extLst>
              <a:ext uri="{FF2B5EF4-FFF2-40B4-BE49-F238E27FC236}">
                <a16:creationId xmlns:a16="http://schemas.microsoft.com/office/drawing/2014/main" id="{3B5312C7-DE12-5FC1-4915-C80EF36BAB15}"/>
              </a:ext>
            </a:extLst>
          </p:cNvPr>
          <p:cNvPicPr>
            <a:picLocks noChangeAspect="1"/>
          </p:cNvPicPr>
          <p:nvPr/>
        </p:nvPicPr>
        <p:blipFill>
          <a:blip r:embed="rId6"/>
          <a:stretch>
            <a:fillRect/>
          </a:stretch>
        </p:blipFill>
        <p:spPr>
          <a:xfrm>
            <a:off x="4061290" y="769972"/>
            <a:ext cx="3196210" cy="1513485"/>
          </a:xfrm>
          <a:prstGeom prst="rect">
            <a:avLst/>
          </a:prstGeom>
        </p:spPr>
      </p:pic>
      <p:pic>
        <p:nvPicPr>
          <p:cNvPr id="10" name="図 9">
            <a:extLst>
              <a:ext uri="{FF2B5EF4-FFF2-40B4-BE49-F238E27FC236}">
                <a16:creationId xmlns:a16="http://schemas.microsoft.com/office/drawing/2014/main" id="{9DDD4E7D-DE7E-5D04-7006-832FDFB24EA6}"/>
              </a:ext>
            </a:extLst>
          </p:cNvPr>
          <p:cNvPicPr>
            <a:picLocks noChangeAspect="1"/>
          </p:cNvPicPr>
          <p:nvPr/>
        </p:nvPicPr>
        <p:blipFill>
          <a:blip r:embed="rId7"/>
          <a:stretch>
            <a:fillRect/>
          </a:stretch>
        </p:blipFill>
        <p:spPr>
          <a:xfrm>
            <a:off x="8861546" y="389607"/>
            <a:ext cx="2909094" cy="2872036"/>
          </a:xfrm>
          <a:prstGeom prst="rect">
            <a:avLst/>
          </a:prstGeom>
        </p:spPr>
      </p:pic>
      <p:sp>
        <p:nvSpPr>
          <p:cNvPr id="12" name="矢印: 二方向 11">
            <a:extLst>
              <a:ext uri="{FF2B5EF4-FFF2-40B4-BE49-F238E27FC236}">
                <a16:creationId xmlns:a16="http://schemas.microsoft.com/office/drawing/2014/main" id="{8C2F28DE-9A55-6F19-F08F-6E017631112A}"/>
              </a:ext>
            </a:extLst>
          </p:cNvPr>
          <p:cNvSpPr/>
          <p:nvPr/>
        </p:nvSpPr>
        <p:spPr>
          <a:xfrm rot="16200000" flipV="1">
            <a:off x="2487961" y="1389519"/>
            <a:ext cx="951470" cy="836406"/>
          </a:xfrm>
          <a:prstGeom prst="leftUpArrow">
            <a:avLst>
              <a:gd name="adj1" fmla="val 22045"/>
              <a:gd name="adj2" fmla="val 25000"/>
              <a:gd name="adj3" fmla="val 25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二方向 12">
            <a:extLst>
              <a:ext uri="{FF2B5EF4-FFF2-40B4-BE49-F238E27FC236}">
                <a16:creationId xmlns:a16="http://schemas.microsoft.com/office/drawing/2014/main" id="{B97477A5-07E8-E538-BBC1-EACB1216DBDB}"/>
              </a:ext>
            </a:extLst>
          </p:cNvPr>
          <p:cNvSpPr/>
          <p:nvPr/>
        </p:nvSpPr>
        <p:spPr>
          <a:xfrm rot="10800000" flipV="1">
            <a:off x="1594022" y="4476930"/>
            <a:ext cx="951470" cy="836406"/>
          </a:xfrm>
          <a:prstGeom prst="lef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二方向 13">
            <a:extLst>
              <a:ext uri="{FF2B5EF4-FFF2-40B4-BE49-F238E27FC236}">
                <a16:creationId xmlns:a16="http://schemas.microsoft.com/office/drawing/2014/main" id="{361C3325-A66F-31ED-8CE4-95B458FA3826}"/>
              </a:ext>
            </a:extLst>
          </p:cNvPr>
          <p:cNvSpPr/>
          <p:nvPr/>
        </p:nvSpPr>
        <p:spPr>
          <a:xfrm rot="10800000" flipV="1">
            <a:off x="3622639" y="5246033"/>
            <a:ext cx="951470" cy="836406"/>
          </a:xfrm>
          <a:prstGeom prst="lef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二方向 14">
            <a:extLst>
              <a:ext uri="{FF2B5EF4-FFF2-40B4-BE49-F238E27FC236}">
                <a16:creationId xmlns:a16="http://schemas.microsoft.com/office/drawing/2014/main" id="{7F0D8692-ABFD-7DAF-CB59-DB9318837783}"/>
              </a:ext>
            </a:extLst>
          </p:cNvPr>
          <p:cNvSpPr/>
          <p:nvPr/>
        </p:nvSpPr>
        <p:spPr>
          <a:xfrm rot="10800000" flipV="1">
            <a:off x="7090658" y="5664237"/>
            <a:ext cx="951470" cy="836406"/>
          </a:xfrm>
          <a:prstGeom prst="lef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左右 16">
            <a:extLst>
              <a:ext uri="{FF2B5EF4-FFF2-40B4-BE49-F238E27FC236}">
                <a16:creationId xmlns:a16="http://schemas.microsoft.com/office/drawing/2014/main" id="{9171D670-1B33-DB6E-23DC-00AFDF5313CD}"/>
              </a:ext>
            </a:extLst>
          </p:cNvPr>
          <p:cNvSpPr/>
          <p:nvPr/>
        </p:nvSpPr>
        <p:spPr>
          <a:xfrm>
            <a:off x="7640533" y="1461402"/>
            <a:ext cx="803189" cy="346319"/>
          </a:xfrm>
          <a:prstGeom prst="lef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884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825625"/>
            <a:ext cx="7560365" cy="4351338"/>
          </a:xfrm>
        </p:spPr>
        <p:txBody>
          <a:bodyPr/>
          <a:lstStyle/>
          <a:p>
            <a:r>
              <a:rPr kumimoji="1" lang="ja-JP" altLang="en-US" dirty="0"/>
              <a:t>正</a:t>
            </a:r>
            <a:r>
              <a:rPr kumimoji="1" lang="en-US" altLang="ja-JP" dirty="0"/>
              <a:t>20</a:t>
            </a:r>
            <a:r>
              <a:rPr kumimoji="1" lang="ja-JP" altLang="en-US" dirty="0"/>
              <a:t>面体の平面を</a:t>
            </a:r>
            <a:r>
              <a:rPr kumimoji="1" lang="en-US" altLang="ja-JP" dirty="0"/>
              <a:t>5</a:t>
            </a:r>
            <a:r>
              <a:rPr kumimoji="1" lang="ja-JP" altLang="en-US" dirty="0"/>
              <a:t>色に塗り分けた場合</a:t>
            </a:r>
            <a:r>
              <a:rPr lang="ja-JP" altLang="en-US" dirty="0"/>
              <a:t>、外接</a:t>
            </a:r>
            <a:r>
              <a:rPr kumimoji="1" lang="en-US" altLang="ja-JP" dirty="0"/>
              <a:t>12</a:t>
            </a:r>
            <a:r>
              <a:rPr kumimoji="1" lang="ja-JP" altLang="en-US" dirty="0"/>
              <a:t>個のピースの色分けはすべて塗り方</a:t>
            </a:r>
            <a:r>
              <a:rPr kumimoji="1" lang="en-US" altLang="ja-JP" dirty="0"/>
              <a:t>(</a:t>
            </a:r>
            <a:r>
              <a:rPr kumimoji="1" lang="ja-JP" altLang="en-US" dirty="0"/>
              <a:t>順列</a:t>
            </a:r>
            <a:r>
              <a:rPr kumimoji="1" lang="en-US" altLang="ja-JP" dirty="0"/>
              <a:t>)</a:t>
            </a:r>
            <a:r>
              <a:rPr kumimoji="1" lang="ja-JP" altLang="en-US" dirty="0"/>
              <a:t>が違う</a:t>
            </a:r>
            <a:endParaRPr kumimoji="1" lang="en-US" altLang="ja-JP" dirty="0"/>
          </a:p>
          <a:p>
            <a:r>
              <a:rPr lang="en-US" altLang="ja-JP" dirty="0"/>
              <a:t>5</a:t>
            </a:r>
            <a:r>
              <a:rPr lang="ja-JP" altLang="en-US" dirty="0"/>
              <a:t>色からなる順列は回転しても同じ場合を除くので</a:t>
            </a:r>
            <a:r>
              <a:rPr lang="en-US" altLang="ja-JP" dirty="0"/>
              <a:t>4</a:t>
            </a:r>
            <a:r>
              <a:rPr lang="ja-JP" altLang="en-US" dirty="0"/>
              <a:t>種の順列とみなせるので</a:t>
            </a:r>
            <a:r>
              <a:rPr lang="en-US" altLang="ja-JP" dirty="0"/>
              <a:t>4×3×2×1=24</a:t>
            </a:r>
            <a:r>
              <a:rPr lang="ja-JP" altLang="en-US" dirty="0"/>
              <a:t>通りあるから、上記</a:t>
            </a:r>
            <a:r>
              <a:rPr lang="en-US" altLang="ja-JP" dirty="0"/>
              <a:t>12</a:t>
            </a:r>
            <a:r>
              <a:rPr lang="ja-JP" altLang="en-US" dirty="0"/>
              <a:t>個のほかに別の</a:t>
            </a:r>
            <a:r>
              <a:rPr lang="en-US" altLang="ja-JP" dirty="0"/>
              <a:t>12</a:t>
            </a:r>
            <a:r>
              <a:rPr lang="ja-JP" altLang="en-US" dirty="0"/>
              <a:t>個でも組み合わせることができる</a:t>
            </a:r>
            <a:endParaRPr lang="en-US" altLang="ja-JP" dirty="0"/>
          </a:p>
          <a:p>
            <a:r>
              <a:rPr lang="ja-JP" altLang="en-US" dirty="0"/>
              <a:t>別側のピースを加えるとさらに複雑化しパズル性を向上することができる</a:t>
            </a:r>
          </a:p>
          <a:p>
            <a:endParaRPr kumimoji="1" lang="en-US" altLang="ja-JP" dirty="0"/>
          </a:p>
          <a:p>
            <a:endParaRPr kumimoji="1" lang="ja-JP" altLang="en-US" dirty="0"/>
          </a:p>
        </p:txBody>
      </p:sp>
      <p:sp>
        <p:nvSpPr>
          <p:cNvPr id="4" name="タイトル 1"/>
          <p:cNvSpPr>
            <a:spLocks noGrp="1"/>
          </p:cNvSpPr>
          <p:nvPr>
            <p:ph type="title"/>
          </p:nvPr>
        </p:nvSpPr>
        <p:spPr/>
        <p:txBody>
          <a:bodyPr/>
          <a:lstStyle/>
          <a:p>
            <a:r>
              <a:rPr kumimoji="1" lang="ja-JP" altLang="en-US" dirty="0"/>
              <a:t>正多面体の入子パズル</a:t>
            </a:r>
          </a:p>
        </p:txBody>
      </p:sp>
      <p:pic>
        <p:nvPicPr>
          <p:cNvPr id="2" name="図 1">
            <a:extLst>
              <a:ext uri="{FF2B5EF4-FFF2-40B4-BE49-F238E27FC236}">
                <a16:creationId xmlns:a16="http://schemas.microsoft.com/office/drawing/2014/main" id="{2ED5B4AB-B1D8-4770-BAB1-3C5A9D00F81A}"/>
              </a:ext>
            </a:extLst>
          </p:cNvPr>
          <p:cNvPicPr>
            <a:picLocks noChangeAspect="1"/>
          </p:cNvPicPr>
          <p:nvPr/>
        </p:nvPicPr>
        <p:blipFill>
          <a:blip r:embed="rId2"/>
          <a:stretch>
            <a:fillRect/>
          </a:stretch>
        </p:blipFill>
        <p:spPr>
          <a:xfrm>
            <a:off x="9476266" y="2272697"/>
            <a:ext cx="2429281" cy="1899256"/>
          </a:xfrm>
          <a:prstGeom prst="rect">
            <a:avLst/>
          </a:prstGeom>
        </p:spPr>
      </p:pic>
      <p:pic>
        <p:nvPicPr>
          <p:cNvPr id="7" name="図 6">
            <a:extLst>
              <a:ext uri="{FF2B5EF4-FFF2-40B4-BE49-F238E27FC236}">
                <a16:creationId xmlns:a16="http://schemas.microsoft.com/office/drawing/2014/main" id="{8DAC97C1-4231-DBD4-83F8-CFCECCAC6E18}"/>
              </a:ext>
            </a:extLst>
          </p:cNvPr>
          <p:cNvPicPr>
            <a:picLocks noChangeAspect="1"/>
          </p:cNvPicPr>
          <p:nvPr/>
        </p:nvPicPr>
        <p:blipFill>
          <a:blip r:embed="rId3"/>
          <a:stretch>
            <a:fillRect/>
          </a:stretch>
        </p:blipFill>
        <p:spPr>
          <a:xfrm>
            <a:off x="8195396" y="600504"/>
            <a:ext cx="2208500" cy="2180367"/>
          </a:xfrm>
          <a:prstGeom prst="rect">
            <a:avLst/>
          </a:prstGeom>
        </p:spPr>
      </p:pic>
      <p:pic>
        <p:nvPicPr>
          <p:cNvPr id="8" name="図 7">
            <a:extLst>
              <a:ext uri="{FF2B5EF4-FFF2-40B4-BE49-F238E27FC236}">
                <a16:creationId xmlns:a16="http://schemas.microsoft.com/office/drawing/2014/main" id="{FD466513-7B09-6098-6F7E-606F16CF1AD4}"/>
              </a:ext>
            </a:extLst>
          </p:cNvPr>
          <p:cNvPicPr>
            <a:picLocks noChangeAspect="1"/>
          </p:cNvPicPr>
          <p:nvPr/>
        </p:nvPicPr>
        <p:blipFill>
          <a:blip r:embed="rId4"/>
          <a:stretch>
            <a:fillRect/>
          </a:stretch>
        </p:blipFill>
        <p:spPr>
          <a:xfrm>
            <a:off x="9476266" y="4171953"/>
            <a:ext cx="2263166" cy="2180367"/>
          </a:xfrm>
          <a:prstGeom prst="rect">
            <a:avLst/>
          </a:prstGeom>
        </p:spPr>
      </p:pic>
    </p:spTree>
    <p:extLst>
      <p:ext uri="{BB962C8B-B14F-4D97-AF65-F5344CB8AC3E}">
        <p14:creationId xmlns:p14="http://schemas.microsoft.com/office/powerpoint/2010/main" val="2523741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D6E515-C798-B413-8C2C-D97528BCB978}"/>
              </a:ext>
            </a:extLst>
          </p:cNvPr>
          <p:cNvSpPr>
            <a:spLocks noGrp="1"/>
          </p:cNvSpPr>
          <p:nvPr>
            <p:ph type="title"/>
          </p:nvPr>
        </p:nvSpPr>
        <p:spPr/>
        <p:txBody>
          <a:bodyPr/>
          <a:lstStyle/>
          <a:p>
            <a:r>
              <a:rPr kumimoji="1" lang="ja-JP" altLang="en-US" b="1" dirty="0"/>
              <a:t>正多面体　塗分け問題</a:t>
            </a:r>
          </a:p>
        </p:txBody>
      </p:sp>
      <p:sp>
        <p:nvSpPr>
          <p:cNvPr id="3" name="コンテンツ プレースホルダー 2">
            <a:extLst>
              <a:ext uri="{FF2B5EF4-FFF2-40B4-BE49-F238E27FC236}">
                <a16:creationId xmlns:a16="http://schemas.microsoft.com/office/drawing/2014/main" id="{80B55653-71F1-EB31-07ED-6F98A29B1668}"/>
              </a:ext>
            </a:extLst>
          </p:cNvPr>
          <p:cNvSpPr>
            <a:spLocks noGrp="1"/>
          </p:cNvSpPr>
          <p:nvPr>
            <p:ph idx="1"/>
          </p:nvPr>
        </p:nvSpPr>
        <p:spPr/>
        <p:txBody>
          <a:bodyPr/>
          <a:lstStyle/>
          <a:p>
            <a:r>
              <a:rPr kumimoji="1" lang="ja-JP" altLang="en-US" dirty="0"/>
              <a:t>地図の塗分けという古典的問題　最大</a:t>
            </a:r>
            <a:r>
              <a:rPr kumimoji="1" lang="en-US" altLang="ja-JP" dirty="0"/>
              <a:t>4</a:t>
            </a:r>
            <a:r>
              <a:rPr kumimoji="1" lang="ja-JP" altLang="en-US" dirty="0"/>
              <a:t>色で可能。</a:t>
            </a:r>
            <a:endParaRPr kumimoji="1" lang="en-US" altLang="ja-JP" dirty="0"/>
          </a:p>
          <a:p>
            <a:r>
              <a:rPr kumimoji="1" lang="en-US" altLang="ja-JP" dirty="0"/>
              <a:t>4</a:t>
            </a:r>
            <a:r>
              <a:rPr kumimoji="1" lang="ja-JP" altLang="en-US" dirty="0"/>
              <a:t>色での塗分けは平面に限らず立体も同様。</a:t>
            </a:r>
            <a:endParaRPr kumimoji="1" lang="en-US" altLang="ja-JP" dirty="0"/>
          </a:p>
          <a:p>
            <a:pPr marL="0" indent="0">
              <a:buNone/>
            </a:pPr>
            <a:r>
              <a:rPr kumimoji="1" lang="ja-JP" altLang="en-US" dirty="0"/>
              <a:t>⇒正二十面体も</a:t>
            </a:r>
            <a:r>
              <a:rPr kumimoji="1" lang="en-US" altLang="ja-JP" dirty="0"/>
              <a:t>4</a:t>
            </a:r>
            <a:r>
              <a:rPr kumimoji="1" lang="ja-JP" altLang="en-US" dirty="0"/>
              <a:t>色での塗分けができるはず。</a:t>
            </a:r>
            <a:endParaRPr kumimoji="1" lang="en-US" altLang="ja-JP" dirty="0"/>
          </a:p>
          <a:p>
            <a:pPr marL="0" indent="0">
              <a:buNone/>
            </a:pPr>
            <a:r>
              <a:rPr lang="ja-JP" altLang="en-US" dirty="0"/>
              <a:t>　パズルブロックの</a:t>
            </a:r>
            <a:r>
              <a:rPr lang="en-US" altLang="ja-JP" dirty="0"/>
              <a:t>5</a:t>
            </a:r>
            <a:r>
              <a:rPr lang="ja-JP" altLang="en-US" dirty="0"/>
              <a:t>面を</a:t>
            </a:r>
            <a:r>
              <a:rPr lang="en-US" altLang="ja-JP" dirty="0"/>
              <a:t>4</a:t>
            </a:r>
            <a:r>
              <a:rPr lang="ja-JP" altLang="en-US" dirty="0"/>
              <a:t>色で塗る分ける場合の順列は</a:t>
            </a:r>
            <a:r>
              <a:rPr lang="en-US" altLang="ja-JP" dirty="0"/>
              <a:t>24</a:t>
            </a:r>
            <a:r>
              <a:rPr lang="ja-JP" altLang="en-US" dirty="0"/>
              <a:t>通り</a:t>
            </a:r>
            <a:endParaRPr lang="en-US" altLang="ja-JP" dirty="0"/>
          </a:p>
          <a:p>
            <a:pPr marL="0" indent="0">
              <a:buNone/>
            </a:pPr>
            <a:r>
              <a:rPr lang="ja-JP" altLang="en-US" dirty="0"/>
              <a:t>　　</a:t>
            </a:r>
            <a:r>
              <a:rPr lang="en-US" altLang="ja-JP" dirty="0"/>
              <a:t>2</a:t>
            </a:r>
            <a:r>
              <a:rPr lang="ja-JP" altLang="en-US" dirty="0"/>
              <a:t>面使う色</a:t>
            </a:r>
            <a:r>
              <a:rPr lang="en-US" altLang="ja-JP" dirty="0"/>
              <a:t>(</a:t>
            </a:r>
            <a:r>
              <a:rPr lang="ja-JP" altLang="en-US" dirty="0"/>
              <a:t>４色</a:t>
            </a:r>
            <a:r>
              <a:rPr lang="en-US" altLang="ja-JP" dirty="0"/>
              <a:t>)</a:t>
            </a:r>
            <a:r>
              <a:rPr lang="ja-JP" altLang="en-US" dirty="0"/>
              <a:t>とそれ以外の</a:t>
            </a:r>
            <a:r>
              <a:rPr lang="en-US" altLang="ja-JP" dirty="0"/>
              <a:t>3</a:t>
            </a:r>
            <a:r>
              <a:rPr lang="ja-JP" altLang="en-US" dirty="0"/>
              <a:t>色の順列と考えれば</a:t>
            </a:r>
            <a:endParaRPr lang="en-US" altLang="ja-JP" dirty="0"/>
          </a:p>
          <a:p>
            <a:pPr marL="0" indent="0">
              <a:buNone/>
            </a:pPr>
            <a:r>
              <a:rPr lang="ja-JP" altLang="en-US" dirty="0"/>
              <a:t>　　　　</a:t>
            </a:r>
            <a:r>
              <a:rPr lang="en-US" altLang="ja-JP" dirty="0"/>
              <a:t>4</a:t>
            </a:r>
            <a:r>
              <a:rPr lang="ja-JP" altLang="en-US" dirty="0"/>
              <a:t>色</a:t>
            </a:r>
            <a:r>
              <a:rPr lang="en-US" altLang="ja-JP" dirty="0"/>
              <a:t>×</a:t>
            </a:r>
            <a:r>
              <a:rPr lang="ja-JP" altLang="en-US" sz="1800" dirty="0"/>
              <a:t>３</a:t>
            </a:r>
            <a:r>
              <a:rPr lang="ja-JP" altLang="en-US" dirty="0"/>
              <a:t>Ｐ</a:t>
            </a:r>
            <a:r>
              <a:rPr lang="ja-JP" altLang="en-US" sz="1800" dirty="0"/>
              <a:t>３</a:t>
            </a:r>
            <a:r>
              <a:rPr lang="ja-JP" altLang="en-US" dirty="0"/>
              <a:t>＝</a:t>
            </a:r>
            <a:r>
              <a:rPr lang="en-US" altLang="ja-JP" dirty="0"/>
              <a:t>4×3×2×</a:t>
            </a:r>
            <a:r>
              <a:rPr lang="ja-JP" altLang="en-US" dirty="0"/>
              <a:t>１＝２４</a:t>
            </a:r>
            <a:endParaRPr lang="en-US" altLang="ja-JP" dirty="0"/>
          </a:p>
          <a:p>
            <a:r>
              <a:rPr lang="en-US" altLang="ja-JP" dirty="0"/>
              <a:t>24</a:t>
            </a:r>
            <a:r>
              <a:rPr lang="ja-JP" altLang="en-US" dirty="0"/>
              <a:t>通りのうちの</a:t>
            </a:r>
            <a:r>
              <a:rPr lang="en-US" altLang="ja-JP" dirty="0"/>
              <a:t>12</a:t>
            </a:r>
            <a:r>
              <a:rPr lang="ja-JP" altLang="en-US" dirty="0"/>
              <a:t>個を使い塗分けパズルを完成させた</a:t>
            </a:r>
            <a:endParaRPr lang="en-US" altLang="ja-JP" dirty="0"/>
          </a:p>
          <a:p>
            <a:pPr marL="0" indent="0">
              <a:buNone/>
            </a:pPr>
            <a:r>
              <a:rPr kumimoji="1" lang="ja-JP" altLang="en-US" dirty="0"/>
              <a:t>　塗分けパターンを見つけるのは</a:t>
            </a:r>
            <a:r>
              <a:rPr kumimoji="1" lang="en-US" altLang="ja-JP" dirty="0"/>
              <a:t>5</a:t>
            </a:r>
            <a:r>
              <a:rPr kumimoji="1" lang="ja-JP" altLang="en-US" dirty="0"/>
              <a:t>色の場合に比べ難解</a:t>
            </a:r>
          </a:p>
        </p:txBody>
      </p:sp>
      <p:pic>
        <p:nvPicPr>
          <p:cNvPr id="4" name="図 3">
            <a:extLst>
              <a:ext uri="{FF2B5EF4-FFF2-40B4-BE49-F238E27FC236}">
                <a16:creationId xmlns:a16="http://schemas.microsoft.com/office/drawing/2014/main" id="{E7382A80-69BB-3BE7-E9BD-58A5D038E4C1}"/>
              </a:ext>
            </a:extLst>
          </p:cNvPr>
          <p:cNvPicPr>
            <a:picLocks noChangeAspect="1"/>
          </p:cNvPicPr>
          <p:nvPr/>
        </p:nvPicPr>
        <p:blipFill>
          <a:blip r:embed="rId2"/>
          <a:stretch>
            <a:fillRect/>
          </a:stretch>
        </p:blipFill>
        <p:spPr>
          <a:xfrm>
            <a:off x="9282720" y="365125"/>
            <a:ext cx="2371550" cy="2475191"/>
          </a:xfrm>
          <a:prstGeom prst="rect">
            <a:avLst/>
          </a:prstGeom>
        </p:spPr>
      </p:pic>
    </p:spTree>
    <p:extLst>
      <p:ext uri="{BB962C8B-B14F-4D97-AF65-F5344CB8AC3E}">
        <p14:creationId xmlns:p14="http://schemas.microsoft.com/office/powerpoint/2010/main" val="307968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B5BC0F5-957E-5079-9788-B99396B28DF4}"/>
              </a:ext>
            </a:extLst>
          </p:cNvPr>
          <p:cNvPicPr>
            <a:picLocks noChangeAspect="1"/>
          </p:cNvPicPr>
          <p:nvPr/>
        </p:nvPicPr>
        <p:blipFill>
          <a:blip r:embed="rId2"/>
          <a:stretch>
            <a:fillRect/>
          </a:stretch>
        </p:blipFill>
        <p:spPr>
          <a:xfrm>
            <a:off x="1690348" y="450850"/>
            <a:ext cx="9112250" cy="5956300"/>
          </a:xfrm>
          <a:prstGeom prst="rect">
            <a:avLst/>
          </a:prstGeom>
        </p:spPr>
      </p:pic>
      <p:sp>
        <p:nvSpPr>
          <p:cNvPr id="3" name="楕円 2">
            <a:extLst>
              <a:ext uri="{FF2B5EF4-FFF2-40B4-BE49-F238E27FC236}">
                <a16:creationId xmlns:a16="http://schemas.microsoft.com/office/drawing/2014/main" id="{190579FE-5967-3CDF-C030-B02CFB4621D5}"/>
              </a:ext>
            </a:extLst>
          </p:cNvPr>
          <p:cNvSpPr/>
          <p:nvPr/>
        </p:nvSpPr>
        <p:spPr>
          <a:xfrm>
            <a:off x="8287473" y="2303363"/>
            <a:ext cx="1030147" cy="4051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5" name="楕円 4">
            <a:extLst>
              <a:ext uri="{FF2B5EF4-FFF2-40B4-BE49-F238E27FC236}">
                <a16:creationId xmlns:a16="http://schemas.microsoft.com/office/drawing/2014/main" id="{794BF425-C276-7A73-CB3B-1780DE7D76C2}"/>
              </a:ext>
            </a:extLst>
          </p:cNvPr>
          <p:cNvSpPr/>
          <p:nvPr/>
        </p:nvSpPr>
        <p:spPr>
          <a:xfrm>
            <a:off x="8347273" y="4585506"/>
            <a:ext cx="1030147" cy="4051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26A8B8A9-1E1E-6212-8311-075B5A12EFB6}"/>
              </a:ext>
            </a:extLst>
          </p:cNvPr>
          <p:cNvSpPr txBox="1"/>
          <p:nvPr/>
        </p:nvSpPr>
        <p:spPr>
          <a:xfrm>
            <a:off x="5625295" y="5423202"/>
            <a:ext cx="26621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游ゴシック" panose="02110004020202020204"/>
                <a:ea typeface="游ゴシック" panose="020B0400000000000000" pitchFamily="50" charset="-128"/>
                <a:cs typeface="+mn-cs"/>
              </a:rPr>
              <a:t>逆順関係のブロックがどうしても２組現れる</a:t>
            </a:r>
          </a:p>
        </p:txBody>
      </p:sp>
      <p:sp>
        <p:nvSpPr>
          <p:cNvPr id="6" name="テキスト ボックス 5">
            <a:extLst>
              <a:ext uri="{FF2B5EF4-FFF2-40B4-BE49-F238E27FC236}">
                <a16:creationId xmlns:a16="http://schemas.microsoft.com/office/drawing/2014/main" id="{F81449DE-792F-A1D8-0CB6-C2349741BC4A}"/>
              </a:ext>
            </a:extLst>
          </p:cNvPr>
          <p:cNvSpPr txBox="1"/>
          <p:nvPr/>
        </p:nvSpPr>
        <p:spPr>
          <a:xfrm>
            <a:off x="1805650" y="5335930"/>
            <a:ext cx="26621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游ゴシック" panose="02110004020202020204"/>
                <a:ea typeface="游ゴシック" panose="020B0400000000000000" pitchFamily="50" charset="-128"/>
                <a:cs typeface="+mn-cs"/>
              </a:rPr>
              <a:t>２４個のブロックで</a:t>
            </a:r>
            <a:endParaRPr kumimoji="1" lang="en-US" altLang="ja-JP" sz="1800" b="1" i="0" u="none" strike="noStrike" kern="1200" cap="none" spc="0" normalizeH="0" baseline="0" noProof="0" dirty="0">
              <a:ln>
                <a:noFill/>
              </a:ln>
              <a:solidFill>
                <a:srgbClr val="FF0000"/>
              </a:solidFill>
              <a:effectLst/>
              <a:uLnTx/>
              <a:uFillTx/>
              <a:latin typeface="游ゴシック"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游ゴシック" panose="02110004020202020204"/>
                <a:ea typeface="游ゴシック" panose="020B0400000000000000" pitchFamily="50" charset="-128"/>
                <a:cs typeface="+mn-cs"/>
              </a:rPr>
              <a:t>異なる２組ができない</a:t>
            </a:r>
          </a:p>
        </p:txBody>
      </p:sp>
      <p:sp>
        <p:nvSpPr>
          <p:cNvPr id="7" name="矢印: 右 6">
            <a:extLst>
              <a:ext uri="{FF2B5EF4-FFF2-40B4-BE49-F238E27FC236}">
                <a16:creationId xmlns:a16="http://schemas.microsoft.com/office/drawing/2014/main" id="{5C1D13FF-A8A2-772B-E558-F33C806C75F3}"/>
              </a:ext>
            </a:extLst>
          </p:cNvPr>
          <p:cNvSpPr/>
          <p:nvPr/>
        </p:nvSpPr>
        <p:spPr>
          <a:xfrm flipH="1">
            <a:off x="4653026" y="5601221"/>
            <a:ext cx="474562" cy="174545"/>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17ABF9EA-3D2D-2157-3371-67E74D7EE10E}"/>
              </a:ext>
            </a:extLst>
          </p:cNvPr>
          <p:cNvSpPr txBox="1"/>
          <p:nvPr/>
        </p:nvSpPr>
        <p:spPr>
          <a:xfrm>
            <a:off x="1900176" y="3788567"/>
            <a:ext cx="266217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B050"/>
                </a:solidFill>
                <a:effectLst/>
                <a:uLnTx/>
                <a:uFillTx/>
                <a:latin typeface="游ゴシック" panose="02110004020202020204"/>
                <a:ea typeface="游ゴシック" panose="020B0400000000000000" pitchFamily="50" charset="-128"/>
                <a:cs typeface="+mn-cs"/>
              </a:rPr>
              <a:t>５色のときは２４個のブロックで異なる２組ができた</a:t>
            </a:r>
            <a:endParaRPr kumimoji="1" lang="en-US" altLang="ja-JP" sz="1800" b="1" i="0" u="none" strike="noStrike" kern="1200" cap="none" spc="0" normalizeH="0" baseline="0" noProof="0" dirty="0">
              <a:ln>
                <a:noFill/>
              </a:ln>
              <a:solidFill>
                <a:srgbClr val="00B050"/>
              </a:solidFill>
              <a:effectLst/>
              <a:uLnTx/>
              <a:uFillTx/>
              <a:latin typeface="游ゴシック"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B050"/>
                </a:solidFill>
                <a:effectLst/>
                <a:uLnTx/>
                <a:uFillTx/>
                <a:latin typeface="游ゴシック" panose="02110004020202020204"/>
                <a:ea typeface="游ゴシック" panose="020B0400000000000000" pitchFamily="50" charset="-128"/>
                <a:cs typeface="+mn-cs"/>
              </a:rPr>
              <a:t>互いに逆順同士の組み合わせだった</a:t>
            </a:r>
          </a:p>
        </p:txBody>
      </p:sp>
    </p:spTree>
    <p:extLst>
      <p:ext uri="{BB962C8B-B14F-4D97-AF65-F5344CB8AC3E}">
        <p14:creationId xmlns:p14="http://schemas.microsoft.com/office/powerpoint/2010/main" val="37399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正方形・立方体パズル</a:t>
            </a:r>
            <a:br>
              <a:rPr kumimoji="1" lang="en-US" altLang="ja-JP" dirty="0"/>
            </a:br>
            <a:r>
              <a:rPr kumimoji="1" lang="ja-JP" altLang="en-US" dirty="0"/>
              <a:t>（ペントミノ、クワッドキューブ）</a:t>
            </a:r>
          </a:p>
        </p:txBody>
      </p:sp>
      <p:sp>
        <p:nvSpPr>
          <p:cNvPr id="3" name="コンテンツ プレースホルダー 2"/>
          <p:cNvSpPr>
            <a:spLocks noGrp="1"/>
          </p:cNvSpPr>
          <p:nvPr>
            <p:ph idx="1"/>
          </p:nvPr>
        </p:nvSpPr>
        <p:spPr>
          <a:xfrm>
            <a:off x="838200" y="1825625"/>
            <a:ext cx="10515600" cy="4602884"/>
          </a:xfrm>
        </p:spPr>
        <p:txBody>
          <a:bodyPr>
            <a:normAutofit lnSpcReduction="10000"/>
          </a:bodyPr>
          <a:lstStyle/>
          <a:p>
            <a:r>
              <a:rPr kumimoji="1" lang="ja-JP" altLang="en-US" dirty="0"/>
              <a:t>正方形を</a:t>
            </a:r>
            <a:r>
              <a:rPr kumimoji="1" lang="en-US" altLang="ja-JP" dirty="0"/>
              <a:t>5</a:t>
            </a:r>
            <a:r>
              <a:rPr kumimoji="1" lang="ja-JP" altLang="en-US" dirty="0"/>
              <a:t>個組み合わせてできる形状は</a:t>
            </a:r>
            <a:r>
              <a:rPr kumimoji="1" lang="en-US" altLang="ja-JP" dirty="0"/>
              <a:t>12</a:t>
            </a:r>
            <a:r>
              <a:rPr kumimoji="1" lang="ja-JP" altLang="en-US" dirty="0"/>
              <a:t>通りあり、全部足す</a:t>
            </a:r>
            <a:r>
              <a:rPr lang="ja-JP" altLang="en-US" dirty="0"/>
              <a:t>と正方形は</a:t>
            </a:r>
            <a:r>
              <a:rPr kumimoji="1" lang="en-US" altLang="ja-JP" dirty="0"/>
              <a:t>60</a:t>
            </a:r>
            <a:r>
              <a:rPr kumimoji="1" lang="ja-JP" altLang="en-US" dirty="0"/>
              <a:t>個。それに</a:t>
            </a:r>
            <a:r>
              <a:rPr kumimoji="1" lang="en-US" altLang="ja-JP" dirty="0"/>
              <a:t>4</a:t>
            </a:r>
            <a:r>
              <a:rPr kumimoji="1" lang="ja-JP" altLang="en-US" dirty="0"/>
              <a:t>個でできる正方形を加え</a:t>
            </a:r>
            <a:r>
              <a:rPr kumimoji="1" lang="en-US" altLang="ja-JP" dirty="0"/>
              <a:t>8×8</a:t>
            </a:r>
            <a:r>
              <a:rPr kumimoji="1" lang="ja-JP" altLang="en-US" dirty="0"/>
              <a:t>升に敷き詰めるペントミノという有名な平面パズルがある。</a:t>
            </a:r>
            <a:endParaRPr kumimoji="1" lang="en-US" altLang="ja-JP" dirty="0"/>
          </a:p>
          <a:p>
            <a:r>
              <a:rPr lang="ja-JP" altLang="en-US" dirty="0"/>
              <a:t>基本</a:t>
            </a:r>
            <a:r>
              <a:rPr lang="en-US" altLang="ja-JP" dirty="0"/>
              <a:t>12</a:t>
            </a:r>
            <a:r>
              <a:rPr lang="ja-JP" altLang="en-US" dirty="0"/>
              <a:t>ピースだけで</a:t>
            </a:r>
            <a:r>
              <a:rPr lang="en-US" altLang="ja-JP" dirty="0"/>
              <a:t>3×20</a:t>
            </a:r>
            <a:r>
              <a:rPr lang="ja-JP" altLang="en-US" dirty="0"/>
              <a:t>から</a:t>
            </a:r>
            <a:r>
              <a:rPr lang="en-US" altLang="ja-JP" dirty="0"/>
              <a:t>6×10</a:t>
            </a:r>
            <a:r>
              <a:rPr lang="ja-JP" altLang="en-US" dirty="0"/>
              <a:t>の長方形にすることもできる。</a:t>
            </a:r>
            <a:endParaRPr kumimoji="1" lang="en-US" altLang="ja-JP" dirty="0"/>
          </a:p>
          <a:p>
            <a:r>
              <a:rPr lang="ja-JP" altLang="en-US" dirty="0"/>
              <a:t>上記正方形を立方体に置き換えた基本ピースで直方体を作る立体ペントミノもありペントキューブと称されているものがある。</a:t>
            </a:r>
            <a:endParaRPr lang="en-US" altLang="ja-JP" dirty="0"/>
          </a:p>
          <a:p>
            <a:r>
              <a:rPr kumimoji="1" lang="ja-JP" altLang="en-US" dirty="0"/>
              <a:t>今回、立方体</a:t>
            </a:r>
            <a:r>
              <a:rPr kumimoji="1" lang="en-US" altLang="ja-JP" dirty="0"/>
              <a:t>4</a:t>
            </a:r>
            <a:r>
              <a:rPr kumimoji="1" lang="ja-JP" altLang="en-US" dirty="0"/>
              <a:t>個を立体的に組み合わせてできる</a:t>
            </a:r>
            <a:r>
              <a:rPr kumimoji="1" lang="en-US" altLang="ja-JP" dirty="0"/>
              <a:t>8</a:t>
            </a:r>
            <a:r>
              <a:rPr kumimoji="1" lang="ja-JP" altLang="en-US" dirty="0"/>
              <a:t>通りを</a:t>
            </a:r>
            <a:r>
              <a:rPr kumimoji="1" lang="en-US" altLang="ja-JP" dirty="0"/>
              <a:t>2</a:t>
            </a:r>
            <a:r>
              <a:rPr kumimoji="1" lang="ja-JP" altLang="en-US" dirty="0"/>
              <a:t>組使い</a:t>
            </a:r>
            <a:r>
              <a:rPr kumimoji="1" lang="en-US" altLang="ja-JP" dirty="0"/>
              <a:t>4×8×2=4</a:t>
            </a:r>
            <a:r>
              <a:rPr kumimoji="1" lang="ja-JP" altLang="en-US" sz="1800" baseline="70000" dirty="0"/>
              <a:t>３</a:t>
            </a:r>
            <a:r>
              <a:rPr kumimoji="1" lang="ja-JP" altLang="en-US" dirty="0"/>
              <a:t>の立方体パズル（クワッドキューブ）を作った。</a:t>
            </a:r>
            <a:endParaRPr kumimoji="1" lang="en-US" altLang="ja-JP" dirty="0"/>
          </a:p>
          <a:p>
            <a:r>
              <a:rPr lang="ja-JP" altLang="en-US" dirty="0"/>
              <a:t>ペントミノ、ペントキューブには数千の解答があるようだが、クワッドキューブで私はまだ</a:t>
            </a:r>
            <a:r>
              <a:rPr lang="en-US" altLang="ja-JP" dirty="0"/>
              <a:t>2</a:t>
            </a:r>
            <a:r>
              <a:rPr lang="ja-JP" altLang="en-US" dirty="0"/>
              <a:t>個しか解答を見つけていない。</a:t>
            </a:r>
            <a:endParaRPr kumimoji="1" lang="ja-JP" altLang="en-US" dirty="0"/>
          </a:p>
        </p:txBody>
      </p:sp>
    </p:spTree>
    <p:extLst>
      <p:ext uri="{BB962C8B-B14F-4D97-AF65-F5344CB8AC3E}">
        <p14:creationId xmlns:p14="http://schemas.microsoft.com/office/powerpoint/2010/main" val="1516128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830399"/>
            <a:ext cx="10515600" cy="4351338"/>
          </a:xfrm>
        </p:spPr>
        <p:txBody>
          <a:bodyPr/>
          <a:lstStyle/>
          <a:p>
            <a:r>
              <a:rPr kumimoji="1" lang="ja-JP" altLang="en-US" dirty="0"/>
              <a:t>本当に</a:t>
            </a:r>
            <a:r>
              <a:rPr kumimoji="1" lang="en-US" altLang="ja-JP" dirty="0"/>
              <a:t>5</a:t>
            </a:r>
            <a:r>
              <a:rPr kumimoji="1" lang="ja-JP" altLang="en-US" dirty="0"/>
              <a:t>個の正方形の組み合わせが</a:t>
            </a:r>
            <a:r>
              <a:rPr kumimoji="1" lang="en-US" altLang="ja-JP" dirty="0"/>
              <a:t>12</a:t>
            </a:r>
            <a:r>
              <a:rPr kumimoji="1" lang="ja-JP" altLang="en-US" dirty="0"/>
              <a:t>通りでしょうか？</a:t>
            </a:r>
            <a:endParaRPr kumimoji="1" lang="en-US" altLang="ja-JP" dirty="0"/>
          </a:p>
          <a:p>
            <a:r>
              <a:rPr lang="ja-JP" altLang="en-US" dirty="0"/>
              <a:t>本当に</a:t>
            </a:r>
            <a:r>
              <a:rPr lang="en-US" altLang="ja-JP" dirty="0"/>
              <a:t>4</a:t>
            </a:r>
            <a:r>
              <a:rPr lang="ja-JP" altLang="en-US" dirty="0"/>
              <a:t>個の立方体の組み合わせが</a:t>
            </a:r>
            <a:r>
              <a:rPr lang="en-US" altLang="ja-JP" dirty="0"/>
              <a:t>8</a:t>
            </a:r>
            <a:r>
              <a:rPr lang="ja-JP" altLang="en-US" dirty="0"/>
              <a:t>通りでしょうか？</a:t>
            </a:r>
            <a:endParaRPr lang="en-US" altLang="ja-JP" dirty="0"/>
          </a:p>
          <a:p>
            <a:r>
              <a:rPr kumimoji="1" lang="ja-JP" altLang="en-US" dirty="0"/>
              <a:t>立方体が</a:t>
            </a:r>
            <a:r>
              <a:rPr kumimoji="1" lang="en-US" altLang="ja-JP" dirty="0"/>
              <a:t>5</a:t>
            </a:r>
            <a:r>
              <a:rPr kumimoji="1" lang="ja-JP" altLang="en-US" dirty="0"/>
              <a:t>個になったら組み合わせは何種類になるでしょう？</a:t>
            </a:r>
          </a:p>
        </p:txBody>
      </p:sp>
      <p:sp>
        <p:nvSpPr>
          <p:cNvPr id="4" name="タイトル 1"/>
          <p:cNvSpPr>
            <a:spLocks noGrp="1"/>
          </p:cNvSpPr>
          <p:nvPr>
            <p:ph type="title"/>
          </p:nvPr>
        </p:nvSpPr>
        <p:spPr/>
        <p:txBody>
          <a:bodyPr/>
          <a:lstStyle/>
          <a:p>
            <a:r>
              <a:rPr kumimoji="1" lang="ja-JP" altLang="en-US" dirty="0"/>
              <a:t>平面・立体パズル</a:t>
            </a:r>
            <a:br>
              <a:rPr kumimoji="1" lang="en-US" altLang="ja-JP" dirty="0"/>
            </a:br>
            <a:r>
              <a:rPr kumimoji="1" lang="ja-JP" altLang="en-US" dirty="0"/>
              <a:t>（ペントミノ、クワッドキューブ）</a:t>
            </a:r>
          </a:p>
        </p:txBody>
      </p:sp>
      <p:sp>
        <p:nvSpPr>
          <p:cNvPr id="5" name="正方形/長方形 4"/>
          <p:cNvSpPr/>
          <p:nvPr/>
        </p:nvSpPr>
        <p:spPr>
          <a:xfrm>
            <a:off x="1457033" y="3433082"/>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457033" y="3986374"/>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57033" y="4544813"/>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457033" y="5116430"/>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457033" y="5673882"/>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109009" y="3441145"/>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504334" y="3443720"/>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906116" y="3443719"/>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307898" y="3443719"/>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707712" y="3441145"/>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502118" y="3441146"/>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903900" y="3441146"/>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305682" y="3441145"/>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707464" y="3441145"/>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502034" y="3858887"/>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9514745" y="3441145"/>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9910070" y="3443720"/>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0311852" y="3443719"/>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7914074" y="3434142"/>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8309399" y="3435658"/>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8711181" y="3435657"/>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907490" y="3853399"/>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7509984" y="3433083"/>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9912130" y="3858886"/>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9514745" y="3862490"/>
            <a:ext cx="395325" cy="414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6304401" y="5931578"/>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904549" y="5935399"/>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0710431" y="5855740"/>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0304144" y="5855698"/>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6312771" y="5516737"/>
            <a:ext cx="395325" cy="414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502767" y="4576208"/>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5898092" y="4574875"/>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299874" y="4574874"/>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p:cNvSpPr/>
          <p:nvPr/>
        </p:nvSpPr>
        <p:spPr>
          <a:xfrm>
            <a:off x="6303850" y="4993949"/>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502767" y="4997553"/>
            <a:ext cx="395325" cy="414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7518749" y="4885873"/>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7914074" y="4888448"/>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8315856" y="4888447"/>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8317193" y="4470707"/>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7518749" y="5302354"/>
            <a:ext cx="395325" cy="414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9899513" y="4463268"/>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9501003" y="5298750"/>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0308328" y="4886466"/>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9499324" y="4881009"/>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9909155" y="4884613"/>
            <a:ext cx="395325" cy="414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3130167" y="5957795"/>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3522789" y="5947484"/>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3929381" y="5952676"/>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3523432" y="6366740"/>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3520218" y="5534171"/>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9905520" y="5855740"/>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5896494" y="6350920"/>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5504812" y="6349063"/>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9888387" y="6278431"/>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9505783" y="6282035"/>
            <a:ext cx="395325" cy="414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3130167" y="4158467"/>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3525492" y="4161042"/>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3927274" y="4161041"/>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3527552" y="4576208"/>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3530356" y="4986510"/>
            <a:ext cx="395325" cy="414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7518749" y="6315014"/>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7914074" y="6313681"/>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8315856" y="6313680"/>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8307171" y="5472071"/>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8313604" y="5893907"/>
            <a:ext cx="401782" cy="417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992849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560</TotalTime>
  <Words>840</Words>
  <Application>Microsoft Office PowerPoint</Application>
  <PresentationFormat>ワイド画面</PresentationFormat>
  <Paragraphs>62</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2</vt:i4>
      </vt:variant>
      <vt:variant>
        <vt:lpstr>スライド タイトル</vt:lpstr>
      </vt:variant>
      <vt:variant>
        <vt:i4>12</vt:i4>
      </vt:variant>
    </vt:vector>
  </HeadingPairs>
  <TitlesOfParts>
    <vt:vector size="17" baseType="lpstr">
      <vt:lpstr>游ゴシック</vt:lpstr>
      <vt:lpstr>游ゴシック Light</vt:lpstr>
      <vt:lpstr>Arial</vt:lpstr>
      <vt:lpstr>Office テーマ</vt:lpstr>
      <vt:lpstr>1_Office テーマ</vt:lpstr>
      <vt:lpstr>頭の体操 自作パズルあれこれ</vt:lpstr>
      <vt:lpstr>正多面体の入子パズル</vt:lpstr>
      <vt:lpstr>正多面体の 入子パズル</vt:lpstr>
      <vt:lpstr>PowerPoint プレゼンテーション</vt:lpstr>
      <vt:lpstr>正多面体の入子パズル</vt:lpstr>
      <vt:lpstr>正多面体　塗分け問題</vt:lpstr>
      <vt:lpstr>PowerPoint プレゼンテーション</vt:lpstr>
      <vt:lpstr>正方形・立方体パズル （ペントミノ、クワッドキューブ）</vt:lpstr>
      <vt:lpstr>平面・立体パズル （ペントミノ、クワッドキューブ）</vt:lpstr>
      <vt:lpstr>平面・立体パズル （ペントミノ、クワッドキューブ）</vt:lpstr>
      <vt:lpstr>平面・立体パズル （ペントミノ、クワッドキューブ）</vt:lpstr>
      <vt:lpstr>正方形・立方体パズル （ペントミノ、クワッドキューブ）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全体交流会</dc:title>
  <dc:creator>2019300311</dc:creator>
  <cp:lastModifiedBy>信哉 池田</cp:lastModifiedBy>
  <cp:revision>43</cp:revision>
  <dcterms:created xsi:type="dcterms:W3CDTF">2025-03-19T01:38:04Z</dcterms:created>
  <dcterms:modified xsi:type="dcterms:W3CDTF">2025-11-08T22:47:00Z</dcterms:modified>
</cp:coreProperties>
</file>