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5" r:id="rId3"/>
    <p:sldId id="271" r:id="rId4"/>
    <p:sldId id="269" r:id="rId5"/>
    <p:sldId id="270" r:id="rId6"/>
    <p:sldId id="266" r:id="rId7"/>
  </p:sldIdLst>
  <p:sldSz cx="9601200" cy="12801600" type="A3"/>
  <p:notesSz cx="10017125" cy="14447838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1F1"/>
    <a:srgbClr val="224F86"/>
    <a:srgbClr val="2D6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9" autoAdjust="0"/>
  </p:normalViewPr>
  <p:slideViewPr>
    <p:cSldViewPr>
      <p:cViewPr varScale="1">
        <p:scale>
          <a:sx n="32" d="100"/>
          <a:sy n="32" d="100"/>
        </p:scale>
        <p:origin x="2212" y="2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340" cy="722705"/>
          </a:xfrm>
          <a:prstGeom prst="rect">
            <a:avLst/>
          </a:prstGeom>
        </p:spPr>
        <p:txBody>
          <a:bodyPr vert="horz" lIns="89845" tIns="44923" rIns="89845" bIns="4492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3678" y="0"/>
            <a:ext cx="4341894" cy="722705"/>
          </a:xfrm>
          <a:prstGeom prst="rect">
            <a:avLst/>
          </a:prstGeom>
        </p:spPr>
        <p:txBody>
          <a:bodyPr vert="horz" lIns="89845" tIns="44923" rIns="89845" bIns="44923" rtlCol="0"/>
          <a:lstStyle>
            <a:lvl1pPr algn="r">
              <a:defRPr sz="1200"/>
            </a:lvl1pPr>
          </a:lstStyle>
          <a:p>
            <a:fld id="{30511EE0-32DA-46D3-A9F6-97D8364E67DE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78150" y="1085850"/>
            <a:ext cx="4060825" cy="5414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5" tIns="44923" rIns="89845" bIns="449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334" y="6862567"/>
            <a:ext cx="8012458" cy="6501214"/>
          </a:xfrm>
          <a:prstGeom prst="rect">
            <a:avLst/>
          </a:prstGeom>
        </p:spPr>
        <p:txBody>
          <a:bodyPr vert="horz" lIns="89845" tIns="44923" rIns="89845" bIns="4492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723571"/>
            <a:ext cx="4340340" cy="721141"/>
          </a:xfrm>
          <a:prstGeom prst="rect">
            <a:avLst/>
          </a:prstGeom>
        </p:spPr>
        <p:txBody>
          <a:bodyPr vert="horz" lIns="89845" tIns="44923" rIns="89845" bIns="4492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3678" y="13723571"/>
            <a:ext cx="4341894" cy="721141"/>
          </a:xfrm>
          <a:prstGeom prst="rect">
            <a:avLst/>
          </a:prstGeom>
        </p:spPr>
        <p:txBody>
          <a:bodyPr vert="horz" lIns="89845" tIns="44923" rIns="89845" bIns="44923" rtlCol="0" anchor="b"/>
          <a:lstStyle>
            <a:lvl1pPr algn="r">
              <a:defRPr sz="1200"/>
            </a:lvl1pPr>
          </a:lstStyle>
          <a:p>
            <a:fld id="{F7A30D28-76C2-4125-9B83-B4D5B60BE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05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7"/>
            <a:ext cx="8161020" cy="274404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46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08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512661"/>
            <a:ext cx="2160270" cy="1092284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512661"/>
            <a:ext cx="6320790" cy="1092284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91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65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9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63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2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2" y="4059765"/>
            <a:ext cx="4242197" cy="73757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9" y="2865545"/>
            <a:ext cx="4243863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9" y="4059765"/>
            <a:ext cx="4243863" cy="73757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71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60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25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2" y="509695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4" y="509696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2" y="2678856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31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2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5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9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5ED9-12DC-4B83-9A3D-2083860C9BAB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617D-C9DC-4D18-B057-4B5768F51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64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体験塾報告書\2018\KO35ジェットコースター\写真\10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36" y="-223935"/>
            <a:ext cx="9771674" cy="1366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-441471" y="11145068"/>
            <a:ext cx="11233248" cy="2255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6701" y="4557373"/>
            <a:ext cx="69910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科学好きの子どもを</a:t>
            </a:r>
            <a:endParaRPr kumimoji="1"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</a:t>
            </a:r>
            <a:r>
              <a:rPr kumimoji="1"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育てながら</a:t>
            </a:r>
            <a:endParaRPr kumimoji="1"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科学のおもしろさを</a:t>
            </a:r>
            <a:endParaRPr kumimoji="1"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一緒に楽しみませんか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8905" y="633046"/>
            <a:ext cx="94179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あなたの経験を</a:t>
            </a:r>
            <a:endParaRPr kumimoji="1" lang="en-US" altLang="ja-JP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次世代に伝える活動です</a:t>
            </a:r>
          </a:p>
        </p:txBody>
      </p:sp>
      <p:pic>
        <p:nvPicPr>
          <p:cNvPr id="1028" name="Picture 4" descr="D:\たんけん工房マークなど\tanken normal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69" y="11198820"/>
            <a:ext cx="6052127" cy="10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35050" y="10561578"/>
            <a:ext cx="8480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写真：</a:t>
            </a:r>
            <a:r>
              <a:rPr kumimoji="1" lang="ja-JP" altLang="en-US" sz="28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</a:t>
            </a:r>
            <a:r>
              <a:rPr kumimoji="1" lang="ja-JP" altLang="en-US" sz="2800" b="1" dirty="0" err="1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しろ</a:t>
            </a:r>
            <a:r>
              <a:rPr kumimoji="1" lang="ja-JP" altLang="en-US" sz="2800" b="1" dirty="0">
                <a:solidFill>
                  <a:srgbClr val="FFFF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科学体験塾「ジェットコースター」</a:t>
            </a:r>
          </a:p>
        </p:txBody>
      </p:sp>
      <p:sp>
        <p:nvSpPr>
          <p:cNvPr id="8" name="テキスト ボックス 26"/>
          <p:cNvSpPr txBox="1"/>
          <p:nvPr/>
        </p:nvSpPr>
        <p:spPr>
          <a:xfrm>
            <a:off x="2283514" y="11950985"/>
            <a:ext cx="518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algn="l" defTabSz="1280160" rtl="0" eaLnBrk="1" latinLnBrk="0" hangingPunct="1">
              <a:defRPr kumimoji="1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3600" b="1" dirty="0">
                <a:solidFill>
                  <a:srgbClr val="224F86"/>
                </a:solidFill>
              </a:rPr>
              <a:t>https://tankenkobo.com</a:t>
            </a:r>
            <a:endParaRPr kumimoji="1" lang="ja-JP" altLang="en-US" sz="3600" b="1" dirty="0">
              <a:solidFill>
                <a:srgbClr val="224F86"/>
              </a:solidFill>
            </a:endParaRPr>
          </a:p>
        </p:txBody>
      </p:sp>
      <p:pic>
        <p:nvPicPr>
          <p:cNvPr id="9" name="Picture 6" descr="D:\HP改善プロ\2018.4HP改革\会員募集\みなみ掲示ポスターー\QR_3176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57" y="11198820"/>
            <a:ext cx="1393900" cy="13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たんけん工房マークなど\探検マーク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5" y="11177725"/>
            <a:ext cx="962341" cy="10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2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たんけん工房マークなど\２０２１地図２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4176" y="3422700"/>
            <a:ext cx="10958123" cy="78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81899" y="326161"/>
            <a:ext cx="7837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たんけん工房の紹介　①</a:t>
            </a:r>
            <a:endParaRPr kumimoji="1" lang="en-US" altLang="ja-JP" sz="5400" b="1" dirty="0">
              <a:solidFill>
                <a:srgbClr val="0C01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b="1" dirty="0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主事業：おもしろ科学体験塾の開催</a:t>
            </a:r>
            <a:endParaRPr kumimoji="1" lang="ja-JP" altLang="en-US" sz="3600" b="1" dirty="0">
              <a:solidFill>
                <a:srgbClr val="0C01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7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1899" y="331767"/>
            <a:ext cx="7837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たんけん工房の紹介　②</a:t>
            </a:r>
            <a:endParaRPr kumimoji="1" lang="en-US" altLang="ja-JP" sz="5400" b="1" dirty="0">
              <a:solidFill>
                <a:srgbClr val="0C01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会員構成・活動内容等</a:t>
            </a:r>
            <a:endParaRPr kumimoji="1" lang="ja-JP" altLang="en-US" sz="3600" b="1" dirty="0">
              <a:solidFill>
                <a:srgbClr val="0C01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0950" y="2080320"/>
            <a:ext cx="8840882" cy="10910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・２００２年４月発足</a:t>
            </a: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・会員：約２４０名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（内、南区を含む“東地区”は７０名）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・平均年齢７０歳くらい　男女比</a:t>
            </a: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７：３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600" u="sng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・主な活動地域：</a:t>
            </a:r>
            <a:endParaRPr kumimoji="1" lang="en-US" altLang="ja-JP" sz="3600" u="sng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kumimoji="1"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横浜</a:t>
            </a: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kumimoji="1"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藤沢</a:t>
            </a: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kumimoji="1"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川崎</a:t>
            </a: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  <a:r>
              <a:rPr kumimoji="1"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横須賀など</a:t>
            </a: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u="sng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・活動範囲：</a:t>
            </a:r>
            <a:endParaRPr lang="en-US" altLang="ja-JP" sz="3600" u="sng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体験塾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地域工作教室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イベント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学校支援など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endParaRPr kumimoji="1"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C5B42B-CBE7-0AED-F81C-0CB03F9FCD26}"/>
              </a:ext>
            </a:extLst>
          </p:cNvPr>
          <p:cNvSpPr txBox="1"/>
          <p:nvPr/>
        </p:nvSpPr>
        <p:spPr>
          <a:xfrm>
            <a:off x="4881391" y="5248672"/>
            <a:ext cx="4339650" cy="706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600" u="sng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・みなさんの出番</a:t>
            </a:r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endParaRPr lang="en-US" altLang="ja-JP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外では：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体験塾の主任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アシスタント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会場担当など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内では：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応募受付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広報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会計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ホームページ</a:t>
            </a:r>
            <a:endParaRPr lang="en-US" altLang="ja-JP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などなど</a:t>
            </a:r>
            <a:endParaRPr kumimoji="1" lang="ja-JP" altLang="en-US" sz="36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BF97D9E-51E4-70EF-402C-52B2B0481E5B}"/>
              </a:ext>
            </a:extLst>
          </p:cNvPr>
          <p:cNvSpPr/>
          <p:nvPr/>
        </p:nvSpPr>
        <p:spPr>
          <a:xfrm>
            <a:off x="460950" y="5248672"/>
            <a:ext cx="4258860" cy="3312368"/>
          </a:xfrm>
          <a:prstGeom prst="roundRect">
            <a:avLst>
              <a:gd name="adj" fmla="val 8865"/>
            </a:avLst>
          </a:prstGeom>
          <a:noFill/>
          <a:ln w="38100">
            <a:solidFill>
              <a:srgbClr val="0C0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26153F4-F6A4-E16B-7340-B4D6AABF2D6F}"/>
              </a:ext>
            </a:extLst>
          </p:cNvPr>
          <p:cNvSpPr/>
          <p:nvPr/>
        </p:nvSpPr>
        <p:spPr>
          <a:xfrm>
            <a:off x="4797761" y="5248672"/>
            <a:ext cx="4258860" cy="7054678"/>
          </a:xfrm>
          <a:prstGeom prst="roundRect">
            <a:avLst>
              <a:gd name="adj" fmla="val 8865"/>
            </a:avLst>
          </a:prstGeom>
          <a:noFill/>
          <a:ln w="38100">
            <a:solidFill>
              <a:srgbClr val="0C0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46E4723-B38D-6DB6-8C49-2542E97EFAED}"/>
              </a:ext>
            </a:extLst>
          </p:cNvPr>
          <p:cNvSpPr/>
          <p:nvPr/>
        </p:nvSpPr>
        <p:spPr>
          <a:xfrm>
            <a:off x="458110" y="8832265"/>
            <a:ext cx="4258860" cy="3479559"/>
          </a:xfrm>
          <a:prstGeom prst="roundRect">
            <a:avLst>
              <a:gd name="adj" fmla="val 8865"/>
            </a:avLst>
          </a:prstGeom>
          <a:noFill/>
          <a:ln w="38100">
            <a:solidFill>
              <a:srgbClr val="0C0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5A7ED37-5B8E-0837-4204-C18D94A870B9}"/>
              </a:ext>
            </a:extLst>
          </p:cNvPr>
          <p:cNvSpPr/>
          <p:nvPr/>
        </p:nvSpPr>
        <p:spPr>
          <a:xfrm>
            <a:off x="497085" y="1970246"/>
            <a:ext cx="8559535" cy="3007201"/>
          </a:xfrm>
          <a:prstGeom prst="roundRect">
            <a:avLst>
              <a:gd name="adj" fmla="val 8865"/>
            </a:avLst>
          </a:prstGeom>
          <a:noFill/>
          <a:ln w="38100">
            <a:solidFill>
              <a:srgbClr val="0C0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12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6153" y="25821"/>
            <a:ext cx="644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おも</a:t>
            </a:r>
            <a:r>
              <a:rPr kumimoji="1" lang="ja-JP" altLang="en-US" sz="5400" b="1" dirty="0" err="1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しろ</a:t>
            </a:r>
            <a:r>
              <a:rPr kumimoji="1" lang="ja-JP" altLang="en-US" sz="5400" b="1" dirty="0">
                <a:solidFill>
                  <a:srgbClr val="0C0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科学体験塾</a:t>
            </a:r>
          </a:p>
        </p:txBody>
      </p:sp>
      <p:pic>
        <p:nvPicPr>
          <p:cNvPr id="2051" name="Picture 3" descr="D:\体験塾報告書\2013\東\MN24\写真\IMG_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064" y="2953708"/>
            <a:ext cx="11328348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41561" y="11667783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「ぴょんぴょんウサギ」</a:t>
            </a:r>
            <a:r>
              <a:rPr lang="ja-JP" altLang="en-US" sz="18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（フォーラム南太田）アシスタントも活き活き楽しそう</a:t>
            </a:r>
            <a:endParaRPr kumimoji="1" lang="ja-JP" altLang="en-US" sz="1800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0" y="982285"/>
            <a:ext cx="9616532" cy="173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・小４～中２が対象（一部小３親子ペアを受け入れ）です。</a:t>
            </a:r>
            <a:endParaRPr lang="en-US" altLang="ja-JP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・工作の楽しみと、それにまつわる「カガク」の発見がキモです。</a:t>
            </a:r>
            <a:endParaRPr kumimoji="1" lang="en-US" altLang="ja-JP" dirty="0">
              <a:solidFill>
                <a:srgbClr val="0C01F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・定員２４名を班に分け、スタッフがアシストします</a:t>
            </a:r>
            <a:r>
              <a:rPr kumimoji="1" lang="ja-JP" altLang="en-US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452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体験塾テーマ\ぴょんぴょんウサギ\J160\IMG_0880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0" y="7194568"/>
            <a:ext cx="8280920" cy="55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出前塾\みなみでの広報\ぴょんぴょんウサギ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16" y="436997"/>
            <a:ext cx="7596844" cy="65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264096" y="6976864"/>
            <a:ext cx="3482421" cy="151216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実験してみようか！</a:t>
            </a:r>
            <a:endParaRPr lang="en-US" altLang="ja-JP" sz="2000" b="1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・ふしぎに思ったこと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・もっと知りたいこと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・ついでにやってみようか</a:t>
            </a:r>
          </a:p>
        </p:txBody>
      </p:sp>
      <p:sp>
        <p:nvSpPr>
          <p:cNvPr id="12" name="角丸四角形吹き出し 11"/>
          <p:cNvSpPr/>
          <p:nvPr/>
        </p:nvSpPr>
        <p:spPr>
          <a:xfrm>
            <a:off x="264096" y="190276"/>
            <a:ext cx="3802534" cy="146327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ふしぎ発見！</a:t>
            </a:r>
            <a:endParaRPr lang="en-US" altLang="ja-JP" sz="2000" b="1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・なぜ飛び跳ねるの？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・飛び方が変わるのはなぜ？</a:t>
            </a:r>
            <a:endParaRPr lang="en-US" altLang="ja-JP" sz="20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・なぜ、目玉が光るの？</a:t>
            </a:r>
          </a:p>
        </p:txBody>
      </p:sp>
    </p:spTree>
    <p:extLst>
      <p:ext uri="{BB962C8B-B14F-4D97-AF65-F5344CB8AC3E}">
        <p14:creationId xmlns:p14="http://schemas.microsoft.com/office/powerpoint/2010/main" val="312254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40" y="43047"/>
            <a:ext cx="97257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イベント出展</a:t>
            </a:r>
            <a:r>
              <a:rPr kumimoji="1" lang="ja-JP" altLang="en-US" sz="4800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（かんたん工作）</a:t>
            </a:r>
          </a:p>
        </p:txBody>
      </p:sp>
      <p:pic>
        <p:nvPicPr>
          <p:cNvPr id="4101" name="Picture 5" descr="D:\Iphone\IMG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2610" y="5744307"/>
            <a:ext cx="8030513" cy="60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42876" y="1058710"/>
            <a:ext cx="791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C01F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「みんなの</a:t>
            </a:r>
            <a:r>
              <a:rPr kumimoji="1" lang="en-US" altLang="ja-JP" sz="4000" dirty="0">
                <a:solidFill>
                  <a:srgbClr val="0C01F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4000" dirty="0">
                <a:solidFill>
                  <a:srgbClr val="0C01F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わっ</a:t>
            </a:r>
            <a:r>
              <a:rPr kumimoji="1" lang="en-US" altLang="ja-JP" sz="4000" dirty="0">
                <a:solidFill>
                  <a:srgbClr val="0C01F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sz="4000" dirty="0">
                <a:solidFill>
                  <a:srgbClr val="0C01F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フェスタ」</a:t>
            </a:r>
            <a:r>
              <a:rPr lang="ja-JP" altLang="en-US" sz="2000" dirty="0">
                <a:solidFill>
                  <a:srgbClr val="0C01F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２０１９．１１．１７</a:t>
            </a:r>
            <a:endParaRPr kumimoji="1" lang="ja-JP" altLang="en-US" sz="2000" dirty="0">
              <a:solidFill>
                <a:srgbClr val="0C01F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10959" y="1784781"/>
            <a:ext cx="8473008" cy="4544011"/>
            <a:chOff x="110959" y="1784781"/>
            <a:chExt cx="8473008" cy="4544011"/>
          </a:xfrm>
        </p:grpSpPr>
        <p:sp>
          <p:nvSpPr>
            <p:cNvPr id="5" name="雲形吹き出し 4"/>
            <p:cNvSpPr/>
            <p:nvPr/>
          </p:nvSpPr>
          <p:spPr>
            <a:xfrm>
              <a:off x="110959" y="1784781"/>
              <a:ext cx="8473008" cy="4544011"/>
            </a:xfrm>
            <a:prstGeom prst="cloudCallout">
              <a:avLst>
                <a:gd name="adj1" fmla="val 7851"/>
                <a:gd name="adj2" fmla="val 588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b="1" dirty="0">
                <a:solidFill>
                  <a:srgbClr val="0C01F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910888" y="2296344"/>
              <a:ext cx="7179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C01F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・老・若・男・女を問わず</a:t>
              </a:r>
              <a:endParaRPr lang="en-US" altLang="ja-JP" sz="3200" b="1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lang="ja-JP" altLang="en-US" sz="3200" b="1" dirty="0">
                  <a:solidFill>
                    <a:srgbClr val="0C01F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　楽しめるものを用意しています。</a:t>
              </a:r>
              <a:endParaRPr lang="en-US" altLang="ja-JP" sz="3200" b="1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910888" y="3473355"/>
              <a:ext cx="74888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C01F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・来場者とのコミュニケーションも</a:t>
              </a:r>
              <a:endParaRPr lang="en-US" altLang="ja-JP" sz="3200" b="1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lang="ja-JP" altLang="en-US" sz="3200" b="1" dirty="0">
                  <a:solidFill>
                    <a:srgbClr val="0C01F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　　　　　　楽しみのひとつです。</a:t>
              </a:r>
              <a:endParaRPr lang="en-US" altLang="ja-JP" sz="3200" b="1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910888" y="4650366"/>
              <a:ext cx="611634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C01F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・準備の「部品工作」も、</a:t>
              </a:r>
              <a:endParaRPr lang="en-US" altLang="ja-JP" sz="3200" b="1" dirty="0">
                <a:solidFill>
                  <a:srgbClr val="0C01F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r>
                <a:rPr lang="ja-JP" altLang="en-US" sz="3200" b="1" dirty="0">
                  <a:solidFill>
                    <a:srgbClr val="0C01F1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　　　　　　　はまります。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96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331</Words>
  <Application>Microsoft Office PowerPoint</Application>
  <PresentationFormat>A3 297x420 mm</PresentationFormat>
  <Paragraphs>60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HGP創英角ﾎﾟｯﾌﾟ体</vt:lpstr>
      <vt:lpstr>HGS創英角ﾎﾟｯﾌﾟ体</vt:lpstr>
      <vt:lpstr>HG丸ｺﾞｼｯｸM-PRO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Sachio</dc:creator>
  <cp:lastModifiedBy>Owner</cp:lastModifiedBy>
  <cp:revision>85</cp:revision>
  <cp:lastPrinted>2023-08-08T05:51:37Z</cp:lastPrinted>
  <dcterms:created xsi:type="dcterms:W3CDTF">2012-11-02T00:03:52Z</dcterms:created>
  <dcterms:modified xsi:type="dcterms:W3CDTF">2023-08-08T06:06:32Z</dcterms:modified>
</cp:coreProperties>
</file>