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B0F0"/>
    <a:srgbClr val="0066FF"/>
    <a:srgbClr val="0000FF"/>
    <a:srgbClr val="FFDDFF"/>
    <a:srgbClr val="FFFF99"/>
    <a:srgbClr val="FFFFCC"/>
    <a:srgbClr val="FF00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howGuides="1">
      <p:cViewPr varScale="1">
        <p:scale>
          <a:sx n="71" d="100"/>
          <a:sy n="71" d="100"/>
        </p:scale>
        <p:origin x="928" y="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2228-89EF-40B5-9817-4365BDD18283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8907-9FDB-4016-924E-211785D1A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54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2228-89EF-40B5-9817-4365BDD18283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8907-9FDB-4016-924E-211785D1A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06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2228-89EF-40B5-9817-4365BDD18283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8907-9FDB-4016-924E-211785D1A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21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2228-89EF-40B5-9817-4365BDD18283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8907-9FDB-4016-924E-211785D1A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65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2228-89EF-40B5-9817-4365BDD18283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8907-9FDB-4016-924E-211785D1A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03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2228-89EF-40B5-9817-4365BDD18283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8907-9FDB-4016-924E-211785D1A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86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2228-89EF-40B5-9817-4365BDD18283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8907-9FDB-4016-924E-211785D1A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97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2228-89EF-40B5-9817-4365BDD18283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8907-9FDB-4016-924E-211785D1A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12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2228-89EF-40B5-9817-4365BDD18283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8907-9FDB-4016-924E-211785D1A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05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2228-89EF-40B5-9817-4365BDD18283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8907-9FDB-4016-924E-211785D1A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97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2228-89EF-40B5-9817-4365BDD18283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68907-9FDB-4016-924E-211785D1A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90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2228-89EF-40B5-9817-4365BDD18283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68907-9FDB-4016-924E-211785D1A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79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hyperlink" Target="https://tankenkobo.com/wp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https://www.women.city.yokohama.jp/m/access/" TargetMode="External"/><Relationship Id="rId5" Type="http://schemas.openxmlformats.org/officeDocument/2006/relationships/image" Target="../media/image4.jpeg"/><Relationship Id="rId15" Type="http://schemas.openxmlformats.org/officeDocument/2006/relationships/image" Target="../media/image12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AC87F-C797-D22B-3879-D98C13525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図 52" descr="線画の絵&#10;&#10;AI 生成コンテンツは誤りを含む可能性があります。">
            <a:extLst>
              <a:ext uri="{FF2B5EF4-FFF2-40B4-BE49-F238E27FC236}">
                <a16:creationId xmlns:a16="http://schemas.microsoft.com/office/drawing/2014/main" id="{B204A198-3D2F-987A-80F3-3AEE97FD9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45" y="4364671"/>
            <a:ext cx="905183" cy="163861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14EA2E40-49CB-286F-1934-4A55DE84DF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9" t="58843" r="46172" b="15944"/>
          <a:stretch>
            <a:fillRect/>
          </a:stretch>
        </p:blipFill>
        <p:spPr bwMode="auto">
          <a:xfrm>
            <a:off x="171777" y="4863149"/>
            <a:ext cx="1329274" cy="1149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BC514E86-7077-D1A6-FEC9-97951B917D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2" t="37756" r="27530" b="14407"/>
          <a:stretch>
            <a:fillRect/>
          </a:stretch>
        </p:blipFill>
        <p:spPr bwMode="auto">
          <a:xfrm>
            <a:off x="2819855" y="3322425"/>
            <a:ext cx="2058913" cy="144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CCD698B0-73A2-D902-9FB9-8BC0AC3821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1" t="18979" r="8871" b="36267"/>
          <a:stretch>
            <a:fillRect/>
          </a:stretch>
        </p:blipFill>
        <p:spPr bwMode="auto">
          <a:xfrm>
            <a:off x="867032" y="3336850"/>
            <a:ext cx="1874925" cy="143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BBC701D0-BB48-1609-5680-C6C97AF28F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t="43527" r="11544" b="1"/>
          <a:stretch>
            <a:fillRect/>
          </a:stretch>
        </p:blipFill>
        <p:spPr bwMode="auto">
          <a:xfrm>
            <a:off x="2572204" y="1645071"/>
            <a:ext cx="2297587" cy="157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ABC63A94-1CB6-757E-6921-6FA084ABD1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" t="13617" r="14221" b="16371"/>
          <a:stretch>
            <a:fillRect/>
          </a:stretch>
        </p:blipFill>
        <p:spPr bwMode="auto">
          <a:xfrm>
            <a:off x="122040" y="1675920"/>
            <a:ext cx="2297587" cy="15251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00B5065-2DB2-8942-859B-B26F0441B221}"/>
              </a:ext>
            </a:extLst>
          </p:cNvPr>
          <p:cNvSpPr/>
          <p:nvPr/>
        </p:nvSpPr>
        <p:spPr>
          <a:xfrm>
            <a:off x="7285821" y="48519"/>
            <a:ext cx="2555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2025</a:t>
            </a:r>
            <a:r>
              <a:rPr lang="ja-JP" altLang="en-US" sz="1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年</a:t>
            </a:r>
            <a:r>
              <a:rPr lang="en-US" altLang="ja-JP" sz="1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9</a:t>
            </a:r>
            <a:r>
              <a:rPr lang="ja-JP" altLang="en-US" sz="11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月</a:t>
            </a:r>
            <a:endParaRPr lang="en-US" altLang="ja-JP" sz="11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  <a:p>
            <a:r>
              <a:rPr lang="ja-JP" altLang="en-US" sz="7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　</a:t>
            </a:r>
            <a:endParaRPr lang="en-US" altLang="ja-JP" sz="7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  <a:p>
            <a:r>
              <a:rPr lang="ja-JP" altLang="en-US" sz="1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主催：</a:t>
            </a:r>
            <a:endParaRPr lang="en-US" altLang="ja-JP" sz="1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  <a:p>
            <a:endParaRPr lang="en-US" altLang="ja-JP" sz="1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  <a:p>
            <a:r>
              <a:rPr lang="ja-JP" altLang="en-US" sz="1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後援：横浜市教育委員会</a:t>
            </a:r>
            <a:endParaRPr lang="ja-JP" altLang="en-US" sz="1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id="{C0C07A32-DD4D-1909-D15A-AD415B9EDBFB}"/>
              </a:ext>
            </a:extLst>
          </p:cNvPr>
          <p:cNvSpPr/>
          <p:nvPr/>
        </p:nvSpPr>
        <p:spPr>
          <a:xfrm>
            <a:off x="200472" y="68143"/>
            <a:ext cx="1888676" cy="802511"/>
          </a:xfrm>
          <a:prstGeom prst="cloudCallout">
            <a:avLst>
              <a:gd name="adj1" fmla="val 70209"/>
              <a:gd name="adj2" fmla="val 3697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91F41BD-E9A7-5B18-7D06-90F7BBA80F98}"/>
              </a:ext>
            </a:extLst>
          </p:cNvPr>
          <p:cNvSpPr txBox="1"/>
          <p:nvPr/>
        </p:nvSpPr>
        <p:spPr>
          <a:xfrm>
            <a:off x="451657" y="139665"/>
            <a:ext cx="158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わくわくドキドキ</a:t>
            </a:r>
            <a:endParaRPr kumimoji="1" lang="en-US" altLang="ja-JP" sz="12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b="1" dirty="0">
                <a:solidFill>
                  <a:srgbClr val="FF66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ふしぎ発見！</a:t>
            </a:r>
            <a:endParaRPr kumimoji="1" lang="ja-JP" altLang="en-US" sz="1200" b="1" dirty="0">
              <a:solidFill>
                <a:srgbClr val="FF66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 b="1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 あつまれ～</a:t>
            </a:r>
            <a:endParaRPr kumimoji="1" lang="ja-JP" altLang="en-US" sz="1200" b="1" dirty="0">
              <a:solidFill>
                <a:srgbClr val="FF0066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0A68C9A-B4CD-62E1-7BDB-71E7737D5E33}"/>
              </a:ext>
            </a:extLst>
          </p:cNvPr>
          <p:cNvSpPr/>
          <p:nvPr/>
        </p:nvSpPr>
        <p:spPr>
          <a:xfrm>
            <a:off x="3271722" y="332656"/>
            <a:ext cx="331236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u="none" strike="noStrike" kern="1200" cap="none" spc="0" normalizeH="0" baseline="0" noProof="0" dirty="0">
                <a:ln w="1905"/>
                <a:solidFill>
                  <a:srgbClr val="0066FF"/>
                </a:solidFill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@</a:t>
            </a:r>
            <a:r>
              <a:rPr kumimoji="0" lang="en-US" altLang="ja-JP" sz="2000" u="none" strike="noStrike" kern="1200" cap="none" spc="0" normalizeH="0" baseline="0" noProof="0" dirty="0">
                <a:ln w="1905"/>
                <a:solidFill>
                  <a:srgbClr val="0066FF"/>
                </a:solidFill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 </a:t>
            </a:r>
            <a:r>
              <a:rPr kumimoji="0" lang="ja-JP" altLang="en-US" u="none" strike="noStrike" kern="1200" cap="none" spc="0" normalizeH="0" baseline="0" noProof="0" dirty="0">
                <a:ln w="1905"/>
                <a:solidFill>
                  <a:srgbClr val="0066FF"/>
                </a:solidFill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フォーラム南太田</a:t>
            </a:r>
            <a:endParaRPr kumimoji="0" lang="en-US" altLang="ja-JP" u="none" strike="noStrike" kern="1200" cap="none" spc="0" normalizeH="0" baseline="0" noProof="0" dirty="0">
              <a:ln w="1905"/>
              <a:solidFill>
                <a:srgbClr val="0066FF"/>
              </a:solidFill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6B2B29-C144-4C44-B2BE-6738AA100E6A}"/>
              </a:ext>
            </a:extLst>
          </p:cNvPr>
          <p:cNvSpPr txBox="1"/>
          <p:nvPr/>
        </p:nvSpPr>
        <p:spPr>
          <a:xfrm>
            <a:off x="2661362" y="329695"/>
            <a:ext cx="4560997" cy="923331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579916"/>
              </a:avLst>
            </a:prstTxWarp>
            <a:spAutoFit/>
          </a:bodyPr>
          <a:lstStyle/>
          <a:p>
            <a:pPr algn="ctr"/>
            <a:endParaRPr kumimoji="1" lang="en-US" altLang="ja-JP" sz="24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0000CC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endParaRPr kumimoji="1" lang="en-US" altLang="ja-JP" sz="24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0000CC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endParaRPr kumimoji="1" lang="en-US" altLang="ja-JP" sz="2400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rgbClr val="0000CC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1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</a:t>
            </a:r>
            <a:r>
              <a:rPr kumimoji="1" lang="ja-JP" altLang="en-US" sz="24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rgbClr val="00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おもしろ科学体験塾　みなみ塾通信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C568166-D4FC-C773-3CCB-31D3D3B23E1F}"/>
              </a:ext>
            </a:extLst>
          </p:cNvPr>
          <p:cNvSpPr txBox="1"/>
          <p:nvPr/>
        </p:nvSpPr>
        <p:spPr>
          <a:xfrm>
            <a:off x="56456" y="6415753"/>
            <a:ext cx="70230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●おもしろ科学体験塾は、東京応化科学技術振興財団の助成を受けて実施しています。</a:t>
            </a: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以上の会場で毎月開催しています。どの会場でも参加できます。詳細はホームページをご覧ください。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FDF289BD-6CF9-F6FE-F762-E0F8DE5D4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379" y="279310"/>
            <a:ext cx="208756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10DA39-21B7-0BA1-6323-A66078549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52" y="1020937"/>
            <a:ext cx="4699740" cy="307777"/>
          </a:xfrm>
          <a:prstGeom prst="rect">
            <a:avLst/>
          </a:prstGeom>
          <a:solidFill>
            <a:srgbClr val="CCECFF"/>
          </a:solidFill>
          <a:ln w="1905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みなみ塾　　写真館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1D8D54A7-92F1-2E3A-B837-A5C01FCB5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612" y="1016240"/>
            <a:ext cx="4653737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みんみ塾　開催予定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A4AFE21-B189-1685-BBBA-FF368078240B}"/>
              </a:ext>
            </a:extLst>
          </p:cNvPr>
          <p:cNvSpPr txBox="1"/>
          <p:nvPr/>
        </p:nvSpPr>
        <p:spPr>
          <a:xfrm>
            <a:off x="133946" y="1371932"/>
            <a:ext cx="49108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26	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日に開催しました おもしろ科学体験塾</a:t>
            </a:r>
            <a:r>
              <a:rPr kumimoji="1" lang="ja-JP" altLang="en-US" sz="11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「藍の生葉染め」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の様子です。</a:t>
            </a:r>
            <a:endParaRPr kumimoji="1" lang="en-US" altLang="ja-JP" sz="11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" name="図 13" descr="敷物 が含まれている画像&#10;&#10;自動的に生成された説明">
            <a:extLst>
              <a:ext uri="{FF2B5EF4-FFF2-40B4-BE49-F238E27FC236}">
                <a16:creationId xmlns:a16="http://schemas.microsoft.com/office/drawing/2014/main" id="{5BB36100-0604-1494-2DE9-CF67C8B08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1" y="874572"/>
            <a:ext cx="629540" cy="496756"/>
          </a:xfrm>
          <a:prstGeom prst="rect">
            <a:avLst/>
          </a:prstGeom>
        </p:spPr>
      </p:pic>
      <p:pic>
        <p:nvPicPr>
          <p:cNvPr id="21" name="図 20" descr="カレンダー&#10;&#10;自動的に生成された説明">
            <a:extLst>
              <a:ext uri="{FF2B5EF4-FFF2-40B4-BE49-F238E27FC236}">
                <a16:creationId xmlns:a16="http://schemas.microsoft.com/office/drawing/2014/main" id="{4B55C2B1-513B-EBD1-13D4-68CC1A034E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184" y="903797"/>
            <a:ext cx="572904" cy="523492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D10DA409-7946-BDD5-374E-F06603E70D53}"/>
              </a:ext>
            </a:extLst>
          </p:cNvPr>
          <p:cNvSpPr/>
          <p:nvPr/>
        </p:nvSpPr>
        <p:spPr>
          <a:xfrm>
            <a:off x="2495264" y="1685176"/>
            <a:ext cx="1233600" cy="524167"/>
          </a:xfrm>
          <a:prstGeom prst="roundRect">
            <a:avLst>
              <a:gd name="adj" fmla="val 19094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①ミキサーに藍の葉と水を入れて・・・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922D9168-C9B0-F0E2-EEAD-D26E14C1AF5D}"/>
              </a:ext>
            </a:extLst>
          </p:cNvPr>
          <p:cNvSpPr/>
          <p:nvPr/>
        </p:nvSpPr>
        <p:spPr>
          <a:xfrm>
            <a:off x="933144" y="2907584"/>
            <a:ext cx="1388283" cy="238811"/>
          </a:xfrm>
          <a:prstGeom prst="roundRect">
            <a:avLst>
              <a:gd name="adj" fmla="val 19094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藍のたたき染め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" name="吹き出し: 四角形 46">
            <a:extLst>
              <a:ext uri="{FF2B5EF4-FFF2-40B4-BE49-F238E27FC236}">
                <a16:creationId xmlns:a16="http://schemas.microsoft.com/office/drawing/2014/main" id="{81BA9C88-7A39-CA4C-3424-B6F79858EDF7}"/>
              </a:ext>
            </a:extLst>
          </p:cNvPr>
          <p:cNvSpPr/>
          <p:nvPr/>
        </p:nvSpPr>
        <p:spPr>
          <a:xfrm>
            <a:off x="291214" y="1749353"/>
            <a:ext cx="641929" cy="248808"/>
          </a:xfrm>
          <a:prstGeom prst="wedgeRectCallout">
            <a:avLst>
              <a:gd name="adj1" fmla="val 74016"/>
              <a:gd name="adj2" fmla="val 40793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藍の葉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45DEA9B2-1302-5EFD-EF63-9678328413CA}"/>
              </a:ext>
            </a:extLst>
          </p:cNvPr>
          <p:cNvSpPr txBox="1"/>
          <p:nvPr/>
        </p:nvSpPr>
        <p:spPr>
          <a:xfrm>
            <a:off x="5421940" y="1334188"/>
            <a:ext cx="4055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場所：</a:t>
            </a:r>
            <a:r>
              <a:rPr kumimoji="1" lang="ja-JP" altLang="en-US" sz="1100" b="1" u="sng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フォーラム南太田</a:t>
            </a:r>
            <a:endParaRPr kumimoji="1" lang="en-US" altLang="ja-JP" sz="1100" b="1" u="sng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対象：小学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年～中学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年（３年生は保護者同伴）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詳細は、</a:t>
            </a:r>
            <a:r>
              <a:rPr kumimoji="1" lang="zh-CN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おもしろ科学たんけん工房の</a:t>
            </a:r>
            <a:r>
              <a:rPr kumimoji="1" lang="en-US" altLang="zh-CN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をご覧ください。</a:t>
            </a:r>
            <a:endParaRPr kumimoji="1" lang="en-US" altLang="zh-CN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zh-CN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zh-CN" altLang="en-US" sz="1100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100" b="1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https://tankenkobo.com/wp/</a:t>
            </a:r>
            <a:endParaRPr kumimoji="1" lang="en-US" altLang="ja-JP" sz="1100" b="1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267AA0E3-AB1F-A15B-5037-59FB74A0DA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01038" y="1484784"/>
            <a:ext cx="591404" cy="598124"/>
          </a:xfrm>
          <a:prstGeom prst="rect">
            <a:avLst/>
          </a:prstGeom>
        </p:spPr>
      </p:pic>
      <p:sp>
        <p:nvSpPr>
          <p:cNvPr id="62" name="四角形: 角を丸くする 61">
            <a:extLst>
              <a:ext uri="{FF2B5EF4-FFF2-40B4-BE49-F238E27FC236}">
                <a16:creationId xmlns:a16="http://schemas.microsoft.com/office/drawing/2014/main" id="{9BE4B261-B9CD-BF19-8162-8F497DF1B1B2}"/>
              </a:ext>
            </a:extLst>
          </p:cNvPr>
          <p:cNvSpPr/>
          <p:nvPr/>
        </p:nvSpPr>
        <p:spPr>
          <a:xfrm>
            <a:off x="5266017" y="2131023"/>
            <a:ext cx="4430779" cy="406974"/>
          </a:xfrm>
          <a:prstGeom prst="roundRect">
            <a:avLst>
              <a:gd name="adj" fmla="val 32667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    　　紙コップでヘッドフォンを作ろう！</a:t>
            </a:r>
            <a:endParaRPr kumimoji="1" lang="ja-JP" altLang="en-US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2EAAF388-EF26-A2F2-0071-27B030983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947" y="2597234"/>
            <a:ext cx="385254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★ハーモニカと糸電話で音って何かを調べます。</a:t>
            </a:r>
            <a:r>
              <a:rPr lang="ja-JP" altLang="en-US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★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磁石とコイルの電流の関係を調べます。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★紙コップと磁石とエナメル線を組み合わせ、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　 ラジオや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CD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が聞けるヘッドホンを作ろう！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D83AE609-D4E4-543A-AE54-E40FC26EE0A6}"/>
              </a:ext>
            </a:extLst>
          </p:cNvPr>
          <p:cNvSpPr txBox="1"/>
          <p:nvPr/>
        </p:nvSpPr>
        <p:spPr>
          <a:xfrm>
            <a:off x="5328803" y="2091328"/>
            <a:ext cx="82230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MN147</a:t>
            </a:r>
            <a:endParaRPr kumimoji="1"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E6A50D1-92F9-4FCB-CDE3-9CC386D6CBE5}"/>
              </a:ext>
            </a:extLst>
          </p:cNvPr>
          <p:cNvSpPr txBox="1"/>
          <p:nvPr/>
        </p:nvSpPr>
        <p:spPr>
          <a:xfrm>
            <a:off x="5079965" y="3501008"/>
            <a:ext cx="48415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開催日時：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25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土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13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分～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公開・申込開始：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　申込締切：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　参加費：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800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D589486-4596-81F2-5AC4-242AC950D7E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7685" t="11095" r="11582"/>
          <a:stretch>
            <a:fillRect/>
          </a:stretch>
        </p:blipFill>
        <p:spPr>
          <a:xfrm>
            <a:off x="8736193" y="2611601"/>
            <a:ext cx="897327" cy="1074951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6351B47-DD8B-59AA-0B79-7AE00F53DAD5}"/>
              </a:ext>
            </a:extLst>
          </p:cNvPr>
          <p:cNvSpPr/>
          <p:nvPr/>
        </p:nvSpPr>
        <p:spPr>
          <a:xfrm>
            <a:off x="5290273" y="3958130"/>
            <a:ext cx="4430779" cy="406974"/>
          </a:xfrm>
          <a:prstGeom prst="roundRect">
            <a:avLst>
              <a:gd name="adj" fmla="val 32667"/>
            </a:avLst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       ～浮いたり沈んだり～ 浮沈子を科学する</a:t>
            </a:r>
            <a:endParaRPr kumimoji="1" lang="ja-JP" altLang="en-US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6C87F3A-26D6-1378-BC28-22FEDFB03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983" y="4434736"/>
            <a:ext cx="22433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★ペットボトルを握ったり放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   </a:t>
            </a: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したりすると、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・ 沈むのはなぜ？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・ 浮くのはなぜ？</a:t>
            </a:r>
            <a:endParaRPr kumimoji="0" lang="en-US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37113DA-3D8A-5136-7F81-379EE389F4B0}"/>
              </a:ext>
            </a:extLst>
          </p:cNvPr>
          <p:cNvSpPr txBox="1"/>
          <p:nvPr/>
        </p:nvSpPr>
        <p:spPr>
          <a:xfrm>
            <a:off x="5353059" y="3918435"/>
            <a:ext cx="82230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MN148</a:t>
            </a:r>
            <a:endParaRPr kumimoji="1"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73BCE4E-6E82-B30F-653F-BB7EEA2100C3}"/>
              </a:ext>
            </a:extLst>
          </p:cNvPr>
          <p:cNvSpPr txBox="1"/>
          <p:nvPr/>
        </p:nvSpPr>
        <p:spPr>
          <a:xfrm>
            <a:off x="5053310" y="5933220"/>
            <a:ext cx="48415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開催日時：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22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土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13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分～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公開・申込開始：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　申込締切：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　参加費：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700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771560F-19C7-4A19-AC7B-135656FC1CA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6" t="21140" r="5216" b="23711"/>
          <a:stretch>
            <a:fillRect/>
          </a:stretch>
        </p:blipFill>
        <p:spPr>
          <a:xfrm>
            <a:off x="7934351" y="4420218"/>
            <a:ext cx="979089" cy="1457888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EFA8123-1263-454F-B3F6-D80022C4C94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4" t="4759" r="8527" b="37780"/>
          <a:stretch>
            <a:fillRect/>
          </a:stretch>
        </p:blipFill>
        <p:spPr>
          <a:xfrm>
            <a:off x="8991184" y="4419384"/>
            <a:ext cx="805574" cy="1457888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3B1322A5-305A-AA63-01F6-1763CFE479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6" t="40904" r="78528" b="53749"/>
          <a:stretch>
            <a:fillRect/>
          </a:stretch>
        </p:blipFill>
        <p:spPr bwMode="auto">
          <a:xfrm>
            <a:off x="1299457" y="5167741"/>
            <a:ext cx="1272747" cy="121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581F65D7-F40F-F085-FE47-DB96C30EF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5" t="54607" r="77573" b="32452"/>
          <a:stretch>
            <a:fillRect/>
          </a:stretch>
        </p:blipFill>
        <p:spPr bwMode="auto">
          <a:xfrm>
            <a:off x="2426535" y="4875297"/>
            <a:ext cx="1225751" cy="121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51803200-BB43-2521-2AA2-1AD944CEA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42705" r="83577" b="46849"/>
          <a:stretch>
            <a:fillRect/>
          </a:stretch>
        </p:blipFill>
        <p:spPr bwMode="auto">
          <a:xfrm>
            <a:off x="3516883" y="5152940"/>
            <a:ext cx="1388283" cy="121328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74E3462F-BE4B-8429-6940-C648F7EA5B3A}"/>
              </a:ext>
            </a:extLst>
          </p:cNvPr>
          <p:cNvSpPr/>
          <p:nvPr/>
        </p:nvSpPr>
        <p:spPr>
          <a:xfrm>
            <a:off x="1677906" y="4862992"/>
            <a:ext cx="2501130" cy="240798"/>
          </a:xfrm>
          <a:prstGeom prst="roundRect">
            <a:avLst>
              <a:gd name="adj" fmla="val 19094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④すてきなコースターができた！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EC6576C0-5E86-F739-933A-49D2D064B0C8}"/>
              </a:ext>
            </a:extLst>
          </p:cNvPr>
          <p:cNvSpPr/>
          <p:nvPr/>
        </p:nvSpPr>
        <p:spPr>
          <a:xfrm>
            <a:off x="171777" y="3310071"/>
            <a:ext cx="1314243" cy="585957"/>
          </a:xfrm>
          <a:prstGeom prst="roundRect">
            <a:avLst>
              <a:gd name="adj" fmla="val 19094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②絞って、液をこして、染料を作って・・・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D94EC8E-AE5A-C264-A5D1-4BBC0B6E948A}"/>
              </a:ext>
            </a:extLst>
          </p:cNvPr>
          <p:cNvSpPr/>
          <p:nvPr/>
        </p:nvSpPr>
        <p:spPr>
          <a:xfrm>
            <a:off x="2802121" y="3310071"/>
            <a:ext cx="1225751" cy="422324"/>
          </a:xfrm>
          <a:prstGeom prst="roundRect">
            <a:avLst>
              <a:gd name="adj" fmla="val 19094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③染料につけて染めます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8" name="吹き出し: 四角形 47">
            <a:extLst>
              <a:ext uri="{FF2B5EF4-FFF2-40B4-BE49-F238E27FC236}">
                <a16:creationId xmlns:a16="http://schemas.microsoft.com/office/drawing/2014/main" id="{076492E5-659D-7609-65EF-8072AF41155E}"/>
              </a:ext>
            </a:extLst>
          </p:cNvPr>
          <p:cNvSpPr/>
          <p:nvPr/>
        </p:nvSpPr>
        <p:spPr>
          <a:xfrm>
            <a:off x="933144" y="2395853"/>
            <a:ext cx="1214297" cy="222783"/>
          </a:xfrm>
          <a:prstGeom prst="wedgeRectCallout">
            <a:avLst>
              <a:gd name="adj1" fmla="val -50086"/>
              <a:gd name="adj2" fmla="val 95587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石でトントン！</a:t>
            </a:r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ED752B90-F6EA-B075-FE81-78EC793D6EEC}"/>
              </a:ext>
            </a:extLst>
          </p:cNvPr>
          <p:cNvSpPr/>
          <p:nvPr/>
        </p:nvSpPr>
        <p:spPr>
          <a:xfrm>
            <a:off x="6195477" y="5500011"/>
            <a:ext cx="656524" cy="249223"/>
          </a:xfrm>
          <a:prstGeom prst="wedgeRectCallout">
            <a:avLst>
              <a:gd name="adj1" fmla="val 110646"/>
              <a:gd name="adj2" fmla="val -44814"/>
            </a:avLst>
          </a:prstGeom>
          <a:solidFill>
            <a:srgbClr val="CCE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浮沈子</a:t>
            </a:r>
          </a:p>
        </p:txBody>
      </p:sp>
    </p:spTree>
    <p:extLst>
      <p:ext uri="{BB962C8B-B14F-4D97-AF65-F5344CB8AC3E}">
        <p14:creationId xmlns:p14="http://schemas.microsoft.com/office/powerpoint/2010/main" val="2004956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2253</TotalTime>
  <Words>373</Words>
  <Application>Microsoft Office PowerPoint</Application>
  <PresentationFormat>A4 210 x 297 mm</PresentationFormat>
  <Paragraphs>47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HGP創英角ﾎﾟｯﾌﾟ体</vt:lpstr>
      <vt:lpstr>HGS創英角ﾎﾟｯﾌﾟ体</vt:lpstr>
      <vt:lpstr>HG丸ｺﾞｼｯｸM-PRO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 Shima</dc:creator>
  <cp:lastModifiedBy>A Shima</cp:lastModifiedBy>
  <cp:revision>197</cp:revision>
  <cp:lastPrinted>2025-01-27T01:23:10Z</cp:lastPrinted>
  <dcterms:created xsi:type="dcterms:W3CDTF">2023-08-14T08:37:44Z</dcterms:created>
  <dcterms:modified xsi:type="dcterms:W3CDTF">2025-08-23T12:17:51Z</dcterms:modified>
</cp:coreProperties>
</file>